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84" r:id="rId1"/>
  </p:sldMasterIdLst>
  <p:notesMasterIdLst>
    <p:notesMasterId r:id="rId298"/>
  </p:notesMasterIdLst>
  <p:sldIdLst>
    <p:sldId id="256" r:id="rId2"/>
    <p:sldId id="3850" r:id="rId3"/>
    <p:sldId id="3852" r:id="rId4"/>
    <p:sldId id="3855" r:id="rId5"/>
    <p:sldId id="3858" r:id="rId6"/>
    <p:sldId id="4021" r:id="rId7"/>
    <p:sldId id="3860" r:id="rId8"/>
    <p:sldId id="3861" r:id="rId9"/>
    <p:sldId id="3863" r:id="rId10"/>
    <p:sldId id="3864" r:id="rId11"/>
    <p:sldId id="3866" r:id="rId12"/>
    <p:sldId id="3867" r:id="rId13"/>
    <p:sldId id="3870" r:id="rId14"/>
    <p:sldId id="3872" r:id="rId15"/>
    <p:sldId id="3875" r:id="rId16"/>
    <p:sldId id="3876" r:id="rId17"/>
    <p:sldId id="3877" r:id="rId18"/>
    <p:sldId id="3878" r:id="rId19"/>
    <p:sldId id="3880" r:id="rId20"/>
    <p:sldId id="3882" r:id="rId21"/>
    <p:sldId id="3883" r:id="rId22"/>
    <p:sldId id="3884" r:id="rId23"/>
    <p:sldId id="3886" r:id="rId24"/>
    <p:sldId id="3887" r:id="rId25"/>
    <p:sldId id="3888" r:id="rId26"/>
    <p:sldId id="3890" r:id="rId27"/>
    <p:sldId id="3892" r:id="rId28"/>
    <p:sldId id="3895" r:id="rId29"/>
    <p:sldId id="3897" r:id="rId30"/>
    <p:sldId id="3898" r:id="rId31"/>
    <p:sldId id="3900" r:id="rId32"/>
    <p:sldId id="3901" r:id="rId33"/>
    <p:sldId id="3902" r:id="rId34"/>
    <p:sldId id="3903" r:id="rId35"/>
    <p:sldId id="3904" r:id="rId36"/>
    <p:sldId id="3906" r:id="rId37"/>
    <p:sldId id="3907" r:id="rId38"/>
    <p:sldId id="3909" r:id="rId39"/>
    <p:sldId id="3910" r:id="rId40"/>
    <p:sldId id="3911" r:id="rId41"/>
    <p:sldId id="3912" r:id="rId42"/>
    <p:sldId id="3915" r:id="rId43"/>
    <p:sldId id="3916" r:id="rId44"/>
    <p:sldId id="3917" r:id="rId45"/>
    <p:sldId id="3919" r:id="rId46"/>
    <p:sldId id="3920" r:id="rId47"/>
    <p:sldId id="3922" r:id="rId48"/>
    <p:sldId id="3923" r:id="rId49"/>
    <p:sldId id="3925" r:id="rId50"/>
    <p:sldId id="3926" r:id="rId51"/>
    <p:sldId id="3927" r:id="rId52"/>
    <p:sldId id="3929" r:id="rId53"/>
    <p:sldId id="3931" r:id="rId54"/>
    <p:sldId id="3933" r:id="rId55"/>
    <p:sldId id="3936" r:id="rId56"/>
    <p:sldId id="3939" r:id="rId57"/>
    <p:sldId id="3940" r:id="rId58"/>
    <p:sldId id="3941" r:id="rId59"/>
    <p:sldId id="3943" r:id="rId60"/>
    <p:sldId id="3945" r:id="rId61"/>
    <p:sldId id="3947" r:id="rId62"/>
    <p:sldId id="3948" r:id="rId63"/>
    <p:sldId id="3949" r:id="rId64"/>
    <p:sldId id="3951" r:id="rId65"/>
    <p:sldId id="3952" r:id="rId66"/>
    <p:sldId id="3954" r:id="rId67"/>
    <p:sldId id="3955" r:id="rId68"/>
    <p:sldId id="3957" r:id="rId69"/>
    <p:sldId id="3958" r:id="rId70"/>
    <p:sldId id="3960" r:id="rId71"/>
    <p:sldId id="3961" r:id="rId72"/>
    <p:sldId id="3962" r:id="rId73"/>
    <p:sldId id="3964" r:id="rId74"/>
    <p:sldId id="3966" r:id="rId75"/>
    <p:sldId id="3967" r:id="rId76"/>
    <p:sldId id="3968" r:id="rId77"/>
    <p:sldId id="3969" r:id="rId78"/>
    <p:sldId id="3970" r:id="rId79"/>
    <p:sldId id="3971" r:id="rId80"/>
    <p:sldId id="3972" r:id="rId81"/>
    <p:sldId id="3974" r:id="rId82"/>
    <p:sldId id="3975" r:id="rId83"/>
    <p:sldId id="3976" r:id="rId84"/>
    <p:sldId id="3977" r:id="rId85"/>
    <p:sldId id="3979" r:id="rId86"/>
    <p:sldId id="3980" r:id="rId87"/>
    <p:sldId id="3981" r:id="rId88"/>
    <p:sldId id="3982" r:id="rId89"/>
    <p:sldId id="4014" r:id="rId90"/>
    <p:sldId id="3985" r:id="rId91"/>
    <p:sldId id="3986" r:id="rId92"/>
    <p:sldId id="3987" r:id="rId93"/>
    <p:sldId id="3993" r:id="rId94"/>
    <p:sldId id="3994" r:id="rId95"/>
    <p:sldId id="3996" r:id="rId96"/>
    <p:sldId id="3997" r:id="rId97"/>
    <p:sldId id="3999" r:id="rId98"/>
    <p:sldId id="4000" r:id="rId99"/>
    <p:sldId id="4002" r:id="rId100"/>
    <p:sldId id="4003" r:id="rId101"/>
    <p:sldId id="4004" r:id="rId102"/>
    <p:sldId id="4005" r:id="rId103"/>
    <p:sldId id="4006" r:id="rId104"/>
    <p:sldId id="4007" r:id="rId105"/>
    <p:sldId id="4008" r:id="rId106"/>
    <p:sldId id="4009" r:id="rId107"/>
    <p:sldId id="4010" r:id="rId108"/>
    <p:sldId id="4011" r:id="rId109"/>
    <p:sldId id="4012" r:id="rId110"/>
    <p:sldId id="4013" r:id="rId111"/>
    <p:sldId id="2950" r:id="rId112"/>
    <p:sldId id="2976" r:id="rId113"/>
    <p:sldId id="2952" r:id="rId114"/>
    <p:sldId id="2953" r:id="rId115"/>
    <p:sldId id="3805" r:id="rId116"/>
    <p:sldId id="2978" r:id="rId117"/>
    <p:sldId id="2960" r:id="rId118"/>
    <p:sldId id="2961" r:id="rId119"/>
    <p:sldId id="3806" r:id="rId120"/>
    <p:sldId id="2965" r:id="rId121"/>
    <p:sldId id="2963" r:id="rId122"/>
    <p:sldId id="2964" r:id="rId123"/>
    <p:sldId id="2970" r:id="rId124"/>
    <p:sldId id="2967" r:id="rId125"/>
    <p:sldId id="3554" r:id="rId126"/>
    <p:sldId id="3578" r:id="rId127"/>
    <p:sldId id="4051" r:id="rId128"/>
    <p:sldId id="4046" r:id="rId129"/>
    <p:sldId id="4048" r:id="rId130"/>
    <p:sldId id="4049" r:id="rId131"/>
    <p:sldId id="4050" r:id="rId132"/>
    <p:sldId id="3826" r:id="rId133"/>
    <p:sldId id="3827" r:id="rId134"/>
    <p:sldId id="3828" r:id="rId135"/>
    <p:sldId id="3752" r:id="rId136"/>
    <p:sldId id="3849" r:id="rId137"/>
    <p:sldId id="3753" r:id="rId138"/>
    <p:sldId id="3755" r:id="rId139"/>
    <p:sldId id="3756" r:id="rId140"/>
    <p:sldId id="3760" r:id="rId141"/>
    <p:sldId id="3758" r:id="rId142"/>
    <p:sldId id="3817" r:id="rId143"/>
    <p:sldId id="4103" r:id="rId144"/>
    <p:sldId id="4104" r:id="rId145"/>
    <p:sldId id="4105" r:id="rId146"/>
    <p:sldId id="3820" r:id="rId147"/>
    <p:sldId id="3822" r:id="rId148"/>
    <p:sldId id="3609" r:id="rId149"/>
    <p:sldId id="3611" r:id="rId150"/>
    <p:sldId id="3816" r:id="rId151"/>
    <p:sldId id="3766" r:id="rId152"/>
    <p:sldId id="4102" r:id="rId153"/>
    <p:sldId id="4101" r:id="rId154"/>
    <p:sldId id="3834" r:id="rId155"/>
    <p:sldId id="3832" r:id="rId156"/>
    <p:sldId id="4052" r:id="rId157"/>
    <p:sldId id="3833" r:id="rId158"/>
    <p:sldId id="4054" r:id="rId159"/>
    <p:sldId id="4053" r:id="rId160"/>
    <p:sldId id="4042" r:id="rId161"/>
    <p:sldId id="3831" r:id="rId162"/>
    <p:sldId id="3169" r:id="rId163"/>
    <p:sldId id="3173" r:id="rId164"/>
    <p:sldId id="4039" r:id="rId165"/>
    <p:sldId id="4040" r:id="rId166"/>
    <p:sldId id="3174" r:id="rId167"/>
    <p:sldId id="3175" r:id="rId168"/>
    <p:sldId id="3839" r:id="rId169"/>
    <p:sldId id="3176" r:id="rId170"/>
    <p:sldId id="3597" r:id="rId171"/>
    <p:sldId id="4041" r:id="rId172"/>
    <p:sldId id="4036" r:id="rId173"/>
    <p:sldId id="4037" r:id="rId174"/>
    <p:sldId id="3188" r:id="rId175"/>
    <p:sldId id="3598" r:id="rId176"/>
    <p:sldId id="3600" r:id="rId177"/>
    <p:sldId id="4038" r:id="rId178"/>
    <p:sldId id="4018" r:id="rId179"/>
    <p:sldId id="4019" r:id="rId180"/>
    <p:sldId id="3182" r:id="rId181"/>
    <p:sldId id="4034" r:id="rId182"/>
    <p:sldId id="4023" r:id="rId183"/>
    <p:sldId id="4022" r:id="rId184"/>
    <p:sldId id="4020" r:id="rId185"/>
    <p:sldId id="3813" r:id="rId186"/>
    <p:sldId id="4043" r:id="rId187"/>
    <p:sldId id="4035" r:id="rId188"/>
    <p:sldId id="4080" r:id="rId189"/>
    <p:sldId id="4082" r:id="rId190"/>
    <p:sldId id="4083" r:id="rId191"/>
    <p:sldId id="4084" r:id="rId192"/>
    <p:sldId id="4085" r:id="rId193"/>
    <p:sldId id="4086" r:id="rId194"/>
    <p:sldId id="4087" r:id="rId195"/>
    <p:sldId id="4089" r:id="rId196"/>
    <p:sldId id="4090" r:id="rId197"/>
    <p:sldId id="4091" r:id="rId198"/>
    <p:sldId id="4093" r:id="rId199"/>
    <p:sldId id="4094" r:id="rId200"/>
    <p:sldId id="4095" r:id="rId201"/>
    <p:sldId id="4097" r:id="rId202"/>
    <p:sldId id="4099" r:id="rId203"/>
    <p:sldId id="4100" r:id="rId204"/>
    <p:sldId id="3707" r:id="rId205"/>
    <p:sldId id="3697" r:id="rId206"/>
    <p:sldId id="3698" r:id="rId207"/>
    <p:sldId id="4045" r:id="rId208"/>
    <p:sldId id="4044" r:id="rId209"/>
    <p:sldId id="3713" r:id="rId210"/>
    <p:sldId id="4025" r:id="rId211"/>
    <p:sldId id="4026" r:id="rId212"/>
    <p:sldId id="4027" r:id="rId213"/>
    <p:sldId id="3726" r:id="rId214"/>
    <p:sldId id="3701" r:id="rId215"/>
    <p:sldId id="3840" r:id="rId216"/>
    <p:sldId id="3841" r:id="rId217"/>
    <p:sldId id="3703" r:id="rId218"/>
    <p:sldId id="3714" r:id="rId219"/>
    <p:sldId id="3712" r:id="rId220"/>
    <p:sldId id="3844" r:id="rId221"/>
    <p:sldId id="3702" r:id="rId222"/>
    <p:sldId id="3704" r:id="rId223"/>
    <p:sldId id="3845" r:id="rId224"/>
    <p:sldId id="3705" r:id="rId225"/>
    <p:sldId id="3706" r:id="rId226"/>
    <p:sldId id="3717" r:id="rId227"/>
    <p:sldId id="3614" r:id="rId228"/>
    <p:sldId id="3689" r:id="rId229"/>
    <p:sldId id="3779" r:id="rId230"/>
    <p:sldId id="3788" r:id="rId231"/>
    <p:sldId id="3663" r:id="rId232"/>
    <p:sldId id="3721" r:id="rId233"/>
    <p:sldId id="3781" r:id="rId234"/>
    <p:sldId id="3664" r:id="rId235"/>
    <p:sldId id="3621" r:id="rId236"/>
    <p:sldId id="3783" r:id="rId237"/>
    <p:sldId id="3799" r:id="rId238"/>
    <p:sldId id="3795" r:id="rId239"/>
    <p:sldId id="3796" r:id="rId240"/>
    <p:sldId id="3800" r:id="rId241"/>
    <p:sldId id="3801" r:id="rId242"/>
    <p:sldId id="3668" r:id="rId243"/>
    <p:sldId id="3782" r:id="rId244"/>
    <p:sldId id="4032" r:id="rId245"/>
    <p:sldId id="4033" r:id="rId246"/>
    <p:sldId id="4030" r:id="rId247"/>
    <p:sldId id="4031" r:id="rId248"/>
    <p:sldId id="3670" r:id="rId249"/>
    <p:sldId id="3671" r:id="rId250"/>
    <p:sldId id="3691" r:id="rId251"/>
    <p:sldId id="3750" r:id="rId252"/>
    <p:sldId id="3672" r:id="rId253"/>
    <p:sldId id="3734" r:id="rId254"/>
    <p:sldId id="3669" r:id="rId255"/>
    <p:sldId id="3623" r:id="rId256"/>
    <p:sldId id="3624" r:id="rId257"/>
    <p:sldId id="3625" r:id="rId258"/>
    <p:sldId id="3627" r:id="rId259"/>
    <p:sldId id="3629" r:id="rId260"/>
    <p:sldId id="3835" r:id="rId261"/>
    <p:sldId id="3846" r:id="rId262"/>
    <p:sldId id="3633" r:id="rId263"/>
    <p:sldId id="3634" r:id="rId264"/>
    <p:sldId id="3673" r:id="rId265"/>
    <p:sldId id="3675" r:id="rId266"/>
    <p:sldId id="3686" r:id="rId267"/>
    <p:sldId id="3676" r:id="rId268"/>
    <p:sldId id="3688" r:id="rId269"/>
    <p:sldId id="3684" r:id="rId270"/>
    <p:sldId id="3695" r:id="rId271"/>
    <p:sldId id="3694" r:id="rId272"/>
    <p:sldId id="3658" r:id="rId273"/>
    <p:sldId id="4069" r:id="rId274"/>
    <p:sldId id="4070" r:id="rId275"/>
    <p:sldId id="4071" r:id="rId276"/>
    <p:sldId id="4072" r:id="rId277"/>
    <p:sldId id="4073" r:id="rId278"/>
    <p:sldId id="4074" r:id="rId279"/>
    <p:sldId id="4075" r:id="rId280"/>
    <p:sldId id="4062" r:id="rId281"/>
    <p:sldId id="4063" r:id="rId282"/>
    <p:sldId id="4064" r:id="rId283"/>
    <p:sldId id="4065" r:id="rId284"/>
    <p:sldId id="4066" r:id="rId285"/>
    <p:sldId id="4067" r:id="rId286"/>
    <p:sldId id="4068" r:id="rId287"/>
    <p:sldId id="4076" r:id="rId288"/>
    <p:sldId id="4058" r:id="rId289"/>
    <p:sldId id="4059" r:id="rId290"/>
    <p:sldId id="4060" r:id="rId291"/>
    <p:sldId id="4079" r:id="rId292"/>
    <p:sldId id="4078" r:id="rId293"/>
    <p:sldId id="3660" r:id="rId294"/>
    <p:sldId id="4077" r:id="rId295"/>
    <p:sldId id="3661" r:id="rId296"/>
    <p:sldId id="3662" r:id="rId29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14" autoAdjust="0"/>
    <p:restoredTop sz="50094" autoAdjust="0"/>
  </p:normalViewPr>
  <p:slideViewPr>
    <p:cSldViewPr>
      <p:cViewPr>
        <p:scale>
          <a:sx n="82" d="100"/>
          <a:sy n="82" d="100"/>
        </p:scale>
        <p:origin x="-1589" y="-2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3187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71" Type="http://schemas.openxmlformats.org/officeDocument/2006/relationships/slide" Target="slides/slide270.xml"/><Relationship Id="rId276" Type="http://schemas.openxmlformats.org/officeDocument/2006/relationships/slide" Target="slides/slide275.xml"/><Relationship Id="rId292" Type="http://schemas.openxmlformats.org/officeDocument/2006/relationships/slide" Target="slides/slide291.xml"/><Relationship Id="rId297" Type="http://schemas.openxmlformats.org/officeDocument/2006/relationships/slide" Target="slides/slide296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notesMaster" Target="notesMasters/notesMaster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2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viewProps" Target="viewProps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wmf"/><Relationship Id="rId3" Type="http://schemas.openxmlformats.org/officeDocument/2006/relationships/image" Target="../media/image344.wmf"/><Relationship Id="rId7" Type="http://schemas.openxmlformats.org/officeDocument/2006/relationships/image" Target="../media/image348.wmf"/><Relationship Id="rId12" Type="http://schemas.openxmlformats.org/officeDocument/2006/relationships/image" Target="../media/image353.wmf"/><Relationship Id="rId2" Type="http://schemas.openxmlformats.org/officeDocument/2006/relationships/image" Target="../media/image343.wmf"/><Relationship Id="rId1" Type="http://schemas.openxmlformats.org/officeDocument/2006/relationships/image" Target="../media/image342.wmf"/><Relationship Id="rId6" Type="http://schemas.openxmlformats.org/officeDocument/2006/relationships/image" Target="../media/image347.wmf"/><Relationship Id="rId11" Type="http://schemas.openxmlformats.org/officeDocument/2006/relationships/image" Target="../media/image352.wmf"/><Relationship Id="rId5" Type="http://schemas.openxmlformats.org/officeDocument/2006/relationships/image" Target="../media/image346.wmf"/><Relationship Id="rId10" Type="http://schemas.openxmlformats.org/officeDocument/2006/relationships/image" Target="../media/image351.wmf"/><Relationship Id="rId4" Type="http://schemas.openxmlformats.org/officeDocument/2006/relationships/image" Target="../media/image345.wmf"/><Relationship Id="rId9" Type="http://schemas.openxmlformats.org/officeDocument/2006/relationships/image" Target="../media/image35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5.wmf"/><Relationship Id="rId1" Type="http://schemas.openxmlformats.org/officeDocument/2006/relationships/image" Target="../media/image35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AA4CE-0452-4E28-86AB-43D5F6A08631}" type="datetimeFigureOut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BCC12-A8B3-49D9-B75C-B92DF484A3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471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253866B2-CAB2-4870-9C81-59BA00272A93}" type="datetime1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5B33C-4955-4FFA-9AD9-7D3BB564BFBB}" type="datetime1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C4B15ECC-559B-428B-90B7-DC5DC0D549E0}" type="datetime1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4CC09-C471-46B7-8D66-15A4DEC3BC7C}" type="datetime1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pPr/>
              <a:t>‹#›</a:t>
            </a:fld>
            <a:endParaRPr lang="ko-KR" altLang="en-US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4060031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2840831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2492896"/>
            <a:ext cx="1295400" cy="141473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2492896"/>
            <a:ext cx="7772400" cy="141473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56994" y="270892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72E55-8CE2-4727-997E-DB26852D57AA}" type="datetime1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-1759" y="286132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EE88975-AAFE-4042-88B4-02C1E6B19C23}" type="datetime1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fld id="{EC51D712-51B0-49A5-812F-301BD2A5585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60D7D5C9-587A-4855-A5FA-306A892EEE61}" type="datetime1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fld id="{EC51D712-51B0-49A5-812F-301BD2A5585B}" type="slidenum">
              <a:rPr lang="ko-KR" altLang="en-US" smtClean="0"/>
              <a:pPr/>
              <a:t>‹#›</a:t>
            </a:fld>
            <a:endParaRPr lang="ko-KR" altLang="en-US" dirty="0" smtClean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8D762-6E46-4E8C-9DF5-960B61700308}" type="datetime1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pPr/>
              <a:t>‹#›</a:t>
            </a:fld>
            <a:endParaRPr lang="ko-KR" altLang="en-US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6783-6031-4B24-AC35-63D625C0C085}" type="datetime1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8FF1E-2988-44FE-8BB1-A8763C0BAFC3}" type="datetime1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A49B272A-6AB8-48D3-AD63-822C578D9287}" type="datetime1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216AE7D-EDD8-455D-B598-93B7FB474AFD}" type="datetime1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altLang="ko-KR" smtClean="0"/>
              <a:t>‹#›</a:t>
            </a:r>
            <a:endParaRPr lang="ko-KR" altLang="en-US" dirty="0" smtClean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7" Type="http://schemas.openxmlformats.org/officeDocument/2006/relationships/image" Target="../media/image219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3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4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8.png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6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9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3.png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5.png"/><Relationship Id="rId4" Type="http://schemas.openxmlformats.org/officeDocument/2006/relationships/image" Target="../media/image333.png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349.wmf"/><Relationship Id="rId26" Type="http://schemas.openxmlformats.org/officeDocument/2006/relationships/oleObject" Target="../embeddings/oleObject13.bin"/><Relationship Id="rId3" Type="http://schemas.openxmlformats.org/officeDocument/2006/relationships/oleObject" Target="../embeddings/oleObject1.bin"/><Relationship Id="rId21" Type="http://schemas.openxmlformats.org/officeDocument/2006/relationships/image" Target="../media/image350.wmf"/><Relationship Id="rId7" Type="http://schemas.openxmlformats.org/officeDocument/2006/relationships/oleObject" Target="../embeddings/oleObject3.bin"/><Relationship Id="rId12" Type="http://schemas.openxmlformats.org/officeDocument/2006/relationships/image" Target="../media/image346.wmf"/><Relationship Id="rId17" Type="http://schemas.openxmlformats.org/officeDocument/2006/relationships/oleObject" Target="../embeddings/oleObject8.bin"/><Relationship Id="rId25" Type="http://schemas.openxmlformats.org/officeDocument/2006/relationships/image" Target="../media/image352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48.wmf"/><Relationship Id="rId20" Type="http://schemas.openxmlformats.org/officeDocument/2006/relationships/oleObject" Target="../embeddings/oleObject10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343.wmf"/><Relationship Id="rId11" Type="http://schemas.openxmlformats.org/officeDocument/2006/relationships/oleObject" Target="../embeddings/oleObject5.bin"/><Relationship Id="rId24" Type="http://schemas.openxmlformats.org/officeDocument/2006/relationships/oleObject" Target="../embeddings/oleObject12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23" Type="http://schemas.openxmlformats.org/officeDocument/2006/relationships/image" Target="../media/image351.wmf"/><Relationship Id="rId10" Type="http://schemas.openxmlformats.org/officeDocument/2006/relationships/image" Target="../media/image345.wmf"/><Relationship Id="rId19" Type="http://schemas.openxmlformats.org/officeDocument/2006/relationships/oleObject" Target="../embeddings/oleObject9.bin"/><Relationship Id="rId4" Type="http://schemas.openxmlformats.org/officeDocument/2006/relationships/image" Target="../media/image342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347.wmf"/><Relationship Id="rId22" Type="http://schemas.openxmlformats.org/officeDocument/2006/relationships/oleObject" Target="../embeddings/oleObject11.bin"/><Relationship Id="rId27" Type="http://schemas.openxmlformats.org/officeDocument/2006/relationships/image" Target="../media/image353.wmf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55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354.wmf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1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4.png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476672"/>
            <a:ext cx="7579568" cy="5184576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 smtClean="0"/>
              <a:t>Python</a:t>
            </a:r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확률과 통계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기초 이해</a:t>
            </a:r>
            <a:endParaRPr lang="ko-KR" altLang="en-US" sz="9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88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교집합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961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/>
              <a:t>두 집합 </a:t>
            </a:r>
            <a:r>
              <a:rPr lang="en-US" altLang="ko-KR" i="1" dirty="0"/>
              <a:t>A</a:t>
            </a:r>
            <a:r>
              <a:rPr lang="en-US" altLang="ko-KR" dirty="0"/>
              <a:t>, </a:t>
            </a:r>
            <a:r>
              <a:rPr lang="en-US" altLang="ko-KR" i="1" dirty="0"/>
              <a:t>B</a:t>
            </a:r>
            <a:r>
              <a:rPr lang="ko-KR" altLang="en-US" dirty="0"/>
              <a:t>의 교집합은 </a:t>
            </a:r>
            <a:r>
              <a:rPr lang="en-US" altLang="ko-KR" i="1" dirty="0"/>
              <a:t>A</a:t>
            </a:r>
            <a:r>
              <a:rPr lang="ko-KR" altLang="en-US" dirty="0"/>
              <a:t> ∩ </a:t>
            </a:r>
            <a:r>
              <a:rPr lang="en-US" altLang="ko-KR" i="1" dirty="0"/>
              <a:t>B</a:t>
            </a:r>
            <a:r>
              <a:rPr lang="ko-KR" altLang="en-US" dirty="0"/>
              <a:t>로 표기하며</a:t>
            </a:r>
            <a:r>
              <a:rPr lang="en-US" altLang="ko-KR" dirty="0"/>
              <a:t>, </a:t>
            </a:r>
            <a:r>
              <a:rPr lang="en-US" altLang="ko-KR" i="1" dirty="0"/>
              <a:t>A</a:t>
            </a:r>
            <a:r>
              <a:rPr lang="ko-KR" altLang="en-US" dirty="0"/>
              <a:t>에도 속하고 </a:t>
            </a:r>
            <a:r>
              <a:rPr lang="en-US" altLang="ko-KR" i="1" dirty="0"/>
              <a:t>B</a:t>
            </a:r>
            <a:r>
              <a:rPr lang="ko-KR" altLang="en-US" dirty="0"/>
              <a:t>에도 속하는 원소들을 골라놓은 집합을 뜻한다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2406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221088"/>
            <a:ext cx="5904656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06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257550"/>
            <a:ext cx="3312367" cy="747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768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상수와 함수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sympy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일반 적분 공식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100</a:t>
            </a:fld>
            <a:endParaRPr lang="ko-KR" altLang="en-US"/>
          </a:p>
        </p:txBody>
      </p:sp>
      <p:pic>
        <p:nvPicPr>
          <p:cNvPr id="284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989709"/>
            <a:ext cx="329565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746" y="4221088"/>
            <a:ext cx="343852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6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075434"/>
            <a:ext cx="12954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072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n</a:t>
            </a:r>
            <a:r>
              <a:rPr lang="ko-KR" altLang="en-US" dirty="0" smtClean="0"/>
              <a:t>차 함수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sympy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일반 적분 공식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101</a:t>
            </a:fld>
            <a:endParaRPr lang="ko-KR" altLang="en-US"/>
          </a:p>
        </p:txBody>
      </p:sp>
      <p:pic>
        <p:nvPicPr>
          <p:cNvPr id="286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708920"/>
            <a:ext cx="2847975" cy="864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055" y="4077072"/>
            <a:ext cx="43434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118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함수의 곱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sympy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일반 적분 공식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102</a:t>
            </a:fld>
            <a:endParaRPr lang="ko-KR" altLang="en-US"/>
          </a:p>
        </p:txBody>
      </p:sp>
      <p:pic>
        <p:nvPicPr>
          <p:cNvPr id="26931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5" y="2962275"/>
            <a:ext cx="466725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31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410" y="4077072"/>
            <a:ext cx="4629150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675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도함수와</a:t>
            </a:r>
            <a:r>
              <a:rPr lang="ko-KR" altLang="en-US" dirty="0" smtClean="0"/>
              <a:t> 함수 곱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sympy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일반 적분 공식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103</a:t>
            </a:fld>
            <a:endParaRPr lang="ko-KR" altLang="en-US"/>
          </a:p>
        </p:txBody>
      </p:sp>
      <p:pic>
        <p:nvPicPr>
          <p:cNvPr id="269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708920"/>
            <a:ext cx="25431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5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906" y="3717032"/>
            <a:ext cx="3629025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331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일반 적분 공식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일반 적분 공식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104</a:t>
            </a:fld>
            <a:endParaRPr lang="ko-KR" altLang="en-US"/>
          </a:p>
        </p:txBody>
      </p:sp>
      <p:pic>
        <p:nvPicPr>
          <p:cNvPr id="2877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891" y="2771775"/>
            <a:ext cx="352425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77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041" y="3717032"/>
            <a:ext cx="3409950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047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일반 적분 공식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일반 적분 공식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105</a:t>
            </a:fld>
            <a:endParaRPr lang="ko-KR" altLang="en-US"/>
          </a:p>
        </p:txBody>
      </p:sp>
      <p:pic>
        <p:nvPicPr>
          <p:cNvPr id="287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281" y="2780928"/>
            <a:ext cx="433387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8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573016"/>
            <a:ext cx="5010150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264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치환적분 공식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일반 적분 공식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106</a:t>
            </a:fld>
            <a:endParaRPr lang="ko-KR" altLang="en-US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86598"/>
            <a:ext cx="31908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441" y="4809935"/>
            <a:ext cx="306705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4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910373"/>
            <a:ext cx="32861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48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053" y="5589240"/>
            <a:ext cx="596265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414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분수 적분 공식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가분수를 대분수로 바꾸고 적분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107</a:t>
            </a:fld>
            <a:endParaRPr lang="ko-KR" altLang="en-US"/>
          </a:p>
        </p:txBody>
      </p:sp>
      <p:pic>
        <p:nvPicPr>
          <p:cNvPr id="275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80928"/>
            <a:ext cx="478155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437112"/>
            <a:ext cx="2733675" cy="1928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5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774831"/>
            <a:ext cx="410708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409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무리함수 적분공식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무리함</a:t>
            </a:r>
            <a:r>
              <a:rPr lang="ko-KR" altLang="en-US" dirty="0"/>
              <a:t>수</a:t>
            </a:r>
            <a:r>
              <a:rPr lang="ko-KR" altLang="en-US" dirty="0" smtClean="0"/>
              <a:t> </a:t>
            </a:r>
            <a:r>
              <a:rPr lang="ko-KR" altLang="en-US" dirty="0"/>
              <a:t>적분 공식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108</a:t>
            </a:fld>
            <a:endParaRPr lang="ko-KR" altLang="en-US"/>
          </a:p>
        </p:txBody>
      </p:sp>
      <p:pic>
        <p:nvPicPr>
          <p:cNvPr id="271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0" y="3425755"/>
            <a:ext cx="25527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002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로그</a:t>
            </a:r>
            <a:r>
              <a:rPr lang="en-US" altLang="ko-KR" dirty="0" smtClean="0"/>
              <a:t>/</a:t>
            </a:r>
            <a:r>
              <a:rPr lang="ko-KR" altLang="en-US" dirty="0" smtClean="0"/>
              <a:t>지수함수 적분공식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로그</a:t>
            </a:r>
            <a:r>
              <a:rPr lang="en-US" altLang="ko-KR" dirty="0"/>
              <a:t>/</a:t>
            </a:r>
            <a:r>
              <a:rPr lang="ko-KR" altLang="en-US" dirty="0"/>
              <a:t>지수함수 적분공식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109</a:t>
            </a:fld>
            <a:endParaRPr lang="ko-KR" altLang="en-US"/>
          </a:p>
        </p:txBody>
      </p:sp>
      <p:pic>
        <p:nvPicPr>
          <p:cNvPr id="272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861048"/>
            <a:ext cx="265747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2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910013"/>
            <a:ext cx="2009775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663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</a:t>
            </a:r>
            <a:r>
              <a:rPr lang="ko-KR" altLang="en-US" dirty="0" smtClean="0"/>
              <a:t>집합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800200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ko-KR" altLang="en-US" dirty="0" smtClean="0"/>
              <a:t>여집합</a:t>
            </a:r>
            <a:r>
              <a:rPr lang="en-US" altLang="ko-KR" dirty="0"/>
              <a:t>(</a:t>
            </a:r>
            <a:r>
              <a:rPr lang="ko-KR" altLang="en-US" dirty="0"/>
              <a:t>餘集合</a:t>
            </a:r>
            <a:r>
              <a:rPr lang="en-US" altLang="ko-KR" dirty="0"/>
              <a:t>, </a:t>
            </a:r>
            <a:r>
              <a:rPr lang="ko-KR" altLang="en-US" dirty="0"/>
              <a:t>또는 보집합</a:t>
            </a:r>
            <a:r>
              <a:rPr lang="en-US" altLang="ko-KR" dirty="0"/>
              <a:t>(</a:t>
            </a:r>
            <a:r>
              <a:rPr lang="ko-KR" altLang="en-US" dirty="0"/>
              <a:t>補集合</a:t>
            </a:r>
            <a:r>
              <a:rPr lang="en-US" altLang="ko-KR" dirty="0"/>
              <a:t>), complement </a:t>
            </a:r>
            <a:r>
              <a:rPr lang="en-US" altLang="ko-KR" dirty="0" smtClean="0"/>
              <a:t>set)</a:t>
            </a:r>
            <a:r>
              <a:rPr lang="ko-KR" altLang="en-US" dirty="0" err="1" smtClean="0"/>
              <a:t>은전체집합</a:t>
            </a:r>
            <a:r>
              <a:rPr lang="ko-KR" altLang="en-US" dirty="0" smtClean="0"/>
              <a:t> </a:t>
            </a:r>
            <a:r>
              <a:rPr lang="en-US" altLang="ko-KR" dirty="0"/>
              <a:t>U</a:t>
            </a:r>
            <a:r>
              <a:rPr lang="ko-KR" altLang="en-US" dirty="0"/>
              <a:t>가 정의되었을 때</a:t>
            </a:r>
            <a:r>
              <a:rPr lang="en-US" altLang="ko-KR" dirty="0"/>
              <a:t>, </a:t>
            </a:r>
            <a:r>
              <a:rPr lang="ko-KR" altLang="en-US" dirty="0"/>
              <a:t>그의 부분집합 집합 </a:t>
            </a:r>
            <a:r>
              <a:rPr lang="en-US" altLang="ko-KR" dirty="0"/>
              <a:t>A</a:t>
            </a:r>
            <a:r>
              <a:rPr lang="ko-KR" altLang="en-US" dirty="0"/>
              <a:t>의 여집합은 </a:t>
            </a:r>
            <a:r>
              <a:rPr lang="en-US" altLang="ko-KR" dirty="0" smtClean="0"/>
              <a:t>A</a:t>
            </a:r>
            <a:r>
              <a:rPr lang="en-US" altLang="ko-KR" baseline="30000" dirty="0" smtClean="0"/>
              <a:t>C </a:t>
            </a:r>
            <a:r>
              <a:rPr lang="ko-KR" altLang="en-US" dirty="0" smtClean="0"/>
              <a:t>표기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2416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293096"/>
            <a:ext cx="3201541" cy="862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16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221088"/>
            <a:ext cx="3057525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738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삼</a:t>
            </a:r>
            <a:r>
              <a:rPr lang="ko-KR" altLang="en-US" dirty="0"/>
              <a:t>각</a:t>
            </a:r>
            <a:r>
              <a:rPr lang="ko-KR" altLang="en-US" dirty="0" smtClean="0"/>
              <a:t>함수 적분공식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삼</a:t>
            </a:r>
            <a:r>
              <a:rPr lang="ko-KR" altLang="en-US" dirty="0"/>
              <a:t>각</a:t>
            </a:r>
            <a:r>
              <a:rPr lang="ko-KR" altLang="en-US" dirty="0" smtClean="0"/>
              <a:t>함수 </a:t>
            </a:r>
            <a:r>
              <a:rPr lang="ko-KR" altLang="en-US" dirty="0"/>
              <a:t>적분공식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110</a:t>
            </a:fld>
            <a:endParaRPr lang="ko-KR" altLang="en-US"/>
          </a:p>
        </p:txBody>
      </p:sp>
      <p:pic>
        <p:nvPicPr>
          <p:cNvPr id="273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788129"/>
            <a:ext cx="3257550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937" y="3169128"/>
            <a:ext cx="4152900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227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경우의 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45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경우의 수 </a:t>
            </a:r>
            <a:r>
              <a:rPr lang="en-US" altLang="ko-KR" dirty="0" smtClean="0"/>
              <a:t>(number </a:t>
            </a:r>
            <a:r>
              <a:rPr lang="en-US" altLang="ko-KR" dirty="0"/>
              <a:t>of cases)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7220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경우는 수는 사건에서 일어날 수 있는 경우의 가짓수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원소의 개수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말하며</a:t>
            </a:r>
            <a:r>
              <a:rPr lang="en-US" altLang="ko-KR" dirty="0" smtClean="0"/>
              <a:t>,  n * (n-1)!</a:t>
            </a:r>
            <a:r>
              <a:rPr lang="ko-KR" altLang="en-US" dirty="0" smtClean="0"/>
              <a:t>로 계산됨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112</a:t>
            </a:fld>
            <a:endParaRPr lang="ko-KR" altLang="en-US"/>
          </a:p>
        </p:txBody>
      </p:sp>
      <p:pic>
        <p:nvPicPr>
          <p:cNvPr id="363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573016"/>
            <a:ext cx="34671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509120"/>
            <a:ext cx="183832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136" y="5315143"/>
            <a:ext cx="5429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5204246"/>
            <a:ext cx="19145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766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19672" y="3212975"/>
            <a:ext cx="5616624" cy="30263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합의 법칙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합의 법칙은 두 사건 </a:t>
            </a:r>
            <a:r>
              <a:rPr lang="en-US" altLang="ko-KR" dirty="0" smtClean="0"/>
              <a:t>A,B</a:t>
            </a:r>
            <a:r>
              <a:rPr lang="ko-KR" altLang="en-US" dirty="0" smtClean="0"/>
              <a:t>가 동시에 일어나지 않을 때 각각의 사건이 일어날 경우의 수를 서로 더해서 구하는 경우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2123728" y="3501008"/>
            <a:ext cx="4824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사건 </a:t>
            </a:r>
            <a:r>
              <a:rPr lang="en-US" altLang="ko-KR" dirty="0" smtClean="0"/>
              <a:t>A</a:t>
            </a:r>
            <a:r>
              <a:rPr lang="ko-KR" altLang="en-US" dirty="0" smtClean="0"/>
              <a:t>가 일어나는 경우의 수 </a:t>
            </a:r>
            <a:r>
              <a:rPr lang="en-US" altLang="ko-KR" dirty="0" smtClean="0"/>
              <a:t>: m</a:t>
            </a:r>
          </a:p>
          <a:p>
            <a:r>
              <a:rPr lang="ko-KR" altLang="en-US" dirty="0" smtClean="0"/>
              <a:t>사건</a:t>
            </a:r>
            <a:r>
              <a:rPr lang="en-US" altLang="ko-KR" dirty="0" smtClean="0"/>
              <a:t> B</a:t>
            </a:r>
            <a:r>
              <a:rPr lang="ko-KR" altLang="en-US" dirty="0" smtClean="0"/>
              <a:t>가 일어나는 경우의 수 </a:t>
            </a:r>
            <a:r>
              <a:rPr lang="en-US" altLang="ko-KR" dirty="0" smtClean="0"/>
              <a:t>: n</a:t>
            </a:r>
          </a:p>
          <a:p>
            <a:r>
              <a:rPr lang="ko-KR" altLang="en-US" dirty="0" smtClean="0"/>
              <a:t>사건 </a:t>
            </a:r>
            <a:r>
              <a:rPr lang="en-US" altLang="ko-KR" dirty="0" smtClean="0"/>
              <a:t>A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B</a:t>
            </a:r>
            <a:r>
              <a:rPr lang="ko-KR" altLang="en-US" dirty="0" smtClean="0"/>
              <a:t>가 일어날 경우의 수 </a:t>
            </a:r>
            <a:r>
              <a:rPr lang="en-US" altLang="ko-KR" dirty="0" smtClean="0"/>
              <a:t>= </a:t>
            </a:r>
            <a:r>
              <a:rPr lang="en-US" altLang="ko-KR" dirty="0" err="1" smtClean="0"/>
              <a:t>m+n</a:t>
            </a:r>
            <a:endParaRPr lang="ko-KR" altLang="en-US" dirty="0"/>
          </a:p>
        </p:txBody>
      </p:sp>
      <p:pic>
        <p:nvPicPr>
          <p:cNvPr id="153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726134"/>
            <a:ext cx="3816424" cy="1223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6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691680" y="3645024"/>
            <a:ext cx="5616624" cy="1800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곱</a:t>
            </a:r>
            <a:r>
              <a:rPr lang="ko-KR" altLang="en-US" dirty="0" smtClean="0"/>
              <a:t>의 법칙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곱</a:t>
            </a:r>
            <a:r>
              <a:rPr lang="ko-KR" altLang="en-US" dirty="0" smtClean="0"/>
              <a:t>의 법칙은 두 사건 </a:t>
            </a:r>
            <a:r>
              <a:rPr lang="en-US" altLang="ko-KR" dirty="0" smtClean="0"/>
              <a:t>A,B</a:t>
            </a:r>
            <a:r>
              <a:rPr lang="ko-KR" altLang="en-US" dirty="0" smtClean="0"/>
              <a:t>가 동시에</a:t>
            </a:r>
            <a:r>
              <a:rPr lang="en-US" altLang="ko-KR" dirty="0" smtClean="0"/>
              <a:t>(</a:t>
            </a:r>
            <a:r>
              <a:rPr lang="ko-KR" altLang="en-US" dirty="0" smtClean="0"/>
              <a:t>연달아서</a:t>
            </a:r>
            <a:r>
              <a:rPr lang="en-US" altLang="ko-KR" dirty="0" smtClean="0"/>
              <a:t>)</a:t>
            </a:r>
            <a:r>
              <a:rPr lang="ko-KR" altLang="en-US" dirty="0" smtClean="0"/>
              <a:t> 일어날 때 각각의 사건이 일어날 경우의 수를 서로 곱해서 구하는 경우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1835696" y="4005064"/>
            <a:ext cx="5688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사건 </a:t>
            </a:r>
            <a:r>
              <a:rPr lang="en-US" altLang="ko-KR" dirty="0" smtClean="0"/>
              <a:t>A </a:t>
            </a:r>
            <a:r>
              <a:rPr lang="ko-KR" altLang="en-US" dirty="0" smtClean="0"/>
              <a:t>가 일어나는 경우의 수 </a:t>
            </a:r>
            <a:r>
              <a:rPr lang="en-US" altLang="ko-KR" dirty="0" smtClean="0"/>
              <a:t>: m</a:t>
            </a:r>
          </a:p>
          <a:p>
            <a:r>
              <a:rPr lang="ko-KR" altLang="en-US" dirty="0" smtClean="0"/>
              <a:t>사건 </a:t>
            </a:r>
            <a:r>
              <a:rPr lang="en-US" altLang="ko-KR" dirty="0" smtClean="0"/>
              <a:t>B</a:t>
            </a:r>
            <a:r>
              <a:rPr lang="ko-KR" altLang="en-US" dirty="0" smtClean="0"/>
              <a:t>가 일어나는 경우의 수 </a:t>
            </a:r>
            <a:r>
              <a:rPr lang="en-US" altLang="ko-KR" dirty="0" smtClean="0"/>
              <a:t>: n</a:t>
            </a:r>
          </a:p>
          <a:p>
            <a:r>
              <a:rPr lang="ko-KR" altLang="en-US" dirty="0" smtClean="0"/>
              <a:t>사건 </a:t>
            </a:r>
            <a:r>
              <a:rPr lang="en-US" altLang="ko-KR" dirty="0" smtClean="0"/>
              <a:t>A</a:t>
            </a:r>
            <a:r>
              <a:rPr lang="ko-KR" altLang="en-US" dirty="0" smtClean="0"/>
              <a:t>와  사건 </a:t>
            </a:r>
            <a:r>
              <a:rPr lang="en-US" altLang="ko-KR" dirty="0" smtClean="0"/>
              <a:t>b</a:t>
            </a:r>
            <a:r>
              <a:rPr lang="ko-KR" altLang="en-US" dirty="0" smtClean="0"/>
              <a:t>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동시에 일어날 경우의 수 </a:t>
            </a:r>
            <a:r>
              <a:rPr lang="en-US" altLang="ko-KR" dirty="0" smtClean="0"/>
              <a:t>: m*n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45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691680" y="3645024"/>
            <a:ext cx="5616624" cy="2520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합</a:t>
            </a:r>
            <a:r>
              <a:rPr lang="en-US" altLang="ko-KR" dirty="0" smtClean="0"/>
              <a:t>/</a:t>
            </a:r>
            <a:r>
              <a:rPr lang="ko-KR" altLang="en-US" dirty="0" smtClean="0"/>
              <a:t>곱의 법칙 구별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동시에 일어나는 사건을 경우 별개의 두 사건이 모두 발생하는 것</a:t>
            </a:r>
            <a:r>
              <a:rPr lang="en-US" altLang="ko-KR" dirty="0" smtClean="0"/>
              <a:t>(</a:t>
            </a:r>
            <a:r>
              <a:rPr lang="ko-KR" altLang="en-US" dirty="0" smtClean="0"/>
              <a:t>곱의 법칙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별개의 두 사건이 있는 경우 </a:t>
            </a:r>
            <a:r>
              <a:rPr lang="ko-KR" altLang="en-US" dirty="0" err="1" smtClean="0"/>
              <a:t>둘다</a:t>
            </a:r>
            <a:r>
              <a:rPr lang="ko-KR" altLang="en-US" dirty="0" smtClean="0"/>
              <a:t> 일어나지 않아도 상관없는 것</a:t>
            </a:r>
            <a:r>
              <a:rPr lang="en-US" altLang="ko-KR" dirty="0" smtClean="0"/>
              <a:t>(</a:t>
            </a:r>
            <a:r>
              <a:rPr lang="ko-KR" altLang="en-US" dirty="0" smtClean="0"/>
              <a:t>합의 법칙</a:t>
            </a:r>
            <a:r>
              <a:rPr lang="en-US" altLang="ko-KR" dirty="0" smtClean="0"/>
              <a:t>)</a:t>
            </a:r>
            <a:r>
              <a:rPr lang="ko-KR" altLang="en-US" dirty="0" smtClean="0"/>
              <a:t>임 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2051720" y="4005064"/>
            <a:ext cx="4824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독립사건 </a:t>
            </a:r>
            <a:r>
              <a:rPr lang="en-US" altLang="ko-KR" dirty="0"/>
              <a:t>A </a:t>
            </a:r>
            <a:r>
              <a:rPr lang="ko-KR" altLang="en-US" dirty="0"/>
              <a:t>또는 </a:t>
            </a:r>
            <a:r>
              <a:rPr lang="en-US" altLang="ko-KR" dirty="0"/>
              <a:t>B</a:t>
            </a:r>
            <a:r>
              <a:rPr lang="ko-KR" altLang="en-US" dirty="0"/>
              <a:t>가 일어나는 경우의 수를 구할 때에는 합의 법칙이 이용된다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독립사건 </a:t>
            </a: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가 동시에 일어나는 경우의 수를 구할 때에는 곱의 법칙이 이용된다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26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곱</a:t>
            </a:r>
            <a:r>
              <a:rPr lang="ko-KR" altLang="en-US" dirty="0" smtClean="0"/>
              <a:t>의 법칙</a:t>
            </a:r>
            <a:r>
              <a:rPr lang="en-US" altLang="ko-KR" dirty="0" smtClean="0"/>
              <a:t>:</a:t>
            </a:r>
            <a:r>
              <a:rPr lang="ko-KR" altLang="en-US" dirty="0" smtClean="0"/>
              <a:t>데카르트 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집합 </a:t>
            </a:r>
            <a:r>
              <a:rPr lang="en-US" altLang="ko-KR" dirty="0" smtClean="0"/>
              <a:t>A</a:t>
            </a:r>
            <a:r>
              <a:rPr lang="ko-KR" altLang="en-US" dirty="0" smtClean="0"/>
              <a:t>의 원소와 집합 </a:t>
            </a:r>
            <a:r>
              <a:rPr lang="en-US" altLang="ko-KR" dirty="0" smtClean="0"/>
              <a:t>B</a:t>
            </a:r>
            <a:r>
              <a:rPr lang="ko-KR" altLang="en-US" dirty="0" smtClean="0"/>
              <a:t>의 원소인 순서쌍을 만드는 집합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699795" y="5584005"/>
            <a:ext cx="3600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집합 </a:t>
            </a:r>
            <a:r>
              <a:rPr lang="en-US" altLang="ko-KR" sz="1400" dirty="0" smtClean="0"/>
              <a:t>A={</a:t>
            </a:r>
            <a:r>
              <a:rPr lang="en-US" altLang="ko-KR" sz="1400" dirty="0" err="1" smtClean="0"/>
              <a:t>a,b</a:t>
            </a:r>
            <a:r>
              <a:rPr lang="en-US" altLang="ko-KR" sz="1400" dirty="0" smtClean="0"/>
              <a:t>}, B= {1,2} </a:t>
            </a:r>
            <a:r>
              <a:rPr lang="ko-KR" altLang="en-US" sz="1400" dirty="0" err="1" smtClean="0"/>
              <a:t>일때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A*B = {(a,1),(a,2),(b,1),(b,2)}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</a:t>
            </a:r>
            <a:r>
              <a:rPr lang="ko-KR" altLang="en-US" sz="1400" dirty="0" smtClean="0"/>
              <a:t>즉 </a:t>
            </a:r>
            <a:r>
              <a:rPr lang="en-US" altLang="ko-KR" sz="1400" dirty="0" smtClean="0"/>
              <a:t>2*2 = 4</a:t>
            </a:r>
            <a:endParaRPr lang="ko-KR" altLang="en-US" sz="1400" dirty="0"/>
          </a:p>
        </p:txBody>
      </p:sp>
      <p:pic>
        <p:nvPicPr>
          <p:cNvPr id="160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284984"/>
            <a:ext cx="4104456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116</a:t>
            </a:fld>
            <a:endParaRPr lang="ko-KR" altLang="en-US"/>
          </a:p>
        </p:txBody>
      </p:sp>
      <p:pic>
        <p:nvPicPr>
          <p:cNvPr id="3809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760" y="3212976"/>
            <a:ext cx="3819525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435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서로 다른 </a:t>
            </a:r>
            <a:r>
              <a:rPr lang="en-US" altLang="ko-KR" dirty="0" smtClean="0"/>
              <a:t>n</a:t>
            </a:r>
            <a:r>
              <a:rPr lang="ko-KR" altLang="en-US" dirty="0" smtClean="0"/>
              <a:t>개에서 </a:t>
            </a:r>
            <a:r>
              <a:rPr lang="en-US" altLang="ko-KR" dirty="0" smtClean="0"/>
              <a:t>r</a:t>
            </a:r>
            <a:r>
              <a:rPr lang="ko-KR" altLang="en-US" dirty="0" smtClean="0"/>
              <a:t>개를 택해 순서를 정해 일렬로 나열하는 것을 순열이라고 </a:t>
            </a:r>
            <a:r>
              <a:rPr lang="ko-KR" altLang="en-US" dirty="0"/>
              <a:t>함</a:t>
            </a:r>
            <a:endParaRPr lang="en-US" altLang="ko-KR" dirty="0"/>
          </a:p>
        </p:txBody>
      </p:sp>
      <p:pic>
        <p:nvPicPr>
          <p:cNvPr id="141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19" y="4327028"/>
            <a:ext cx="318135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5441453"/>
            <a:ext cx="3816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서로 다른 </a:t>
            </a:r>
            <a:r>
              <a:rPr lang="en-US" altLang="ko-KR" sz="1600" dirty="0" smtClean="0"/>
              <a:t>n</a:t>
            </a:r>
            <a:r>
              <a:rPr lang="ko-KR" altLang="en-US" sz="1600" dirty="0" smtClean="0"/>
              <a:t>개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중복을 허락하지 않는 </a:t>
            </a:r>
            <a:r>
              <a:rPr lang="en-US" altLang="ko-KR" sz="1600" dirty="0" smtClean="0"/>
              <a:t>r </a:t>
            </a:r>
            <a:r>
              <a:rPr lang="ko-KR" altLang="en-US" sz="1600" dirty="0" smtClean="0"/>
              <a:t>개를 선택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일렬로 나열하는 수</a:t>
            </a:r>
            <a:endParaRPr lang="ko-KR" altLang="en-US" sz="1600" dirty="0"/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18" y="2852937"/>
            <a:ext cx="3333750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117</a:t>
            </a:fld>
            <a:endParaRPr lang="ko-KR" altLang="en-US"/>
          </a:p>
        </p:txBody>
      </p:sp>
      <p:pic>
        <p:nvPicPr>
          <p:cNvPr id="3645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140968"/>
            <a:ext cx="4032448" cy="3486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512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순열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서로 다른 </a:t>
            </a:r>
            <a:r>
              <a:rPr lang="en-US" altLang="ko-KR" dirty="0"/>
              <a:t>5</a:t>
            </a:r>
            <a:r>
              <a:rPr lang="ko-KR" altLang="en-US" dirty="0" smtClean="0"/>
              <a:t>개에서 </a:t>
            </a:r>
            <a:r>
              <a:rPr lang="en-US" altLang="ko-KR" dirty="0"/>
              <a:t>3</a:t>
            </a:r>
            <a:r>
              <a:rPr lang="ko-KR" altLang="en-US" dirty="0" smtClean="0"/>
              <a:t>개를 택해 순서를 정해 일렬로 나열하면 총 </a:t>
            </a:r>
            <a:r>
              <a:rPr lang="en-US" altLang="ko-KR" dirty="0" smtClean="0"/>
              <a:t>60</a:t>
            </a:r>
            <a:r>
              <a:rPr lang="ko-KR" altLang="en-US" dirty="0" smtClean="0"/>
              <a:t>가지의 경우의 수가 생김</a:t>
            </a:r>
            <a:endParaRPr lang="en-US" altLang="ko-KR" dirty="0"/>
          </a:p>
        </p:txBody>
      </p:sp>
      <p:grpSp>
        <p:nvGrpSpPr>
          <p:cNvPr id="18" name="그룹 17"/>
          <p:cNvGrpSpPr/>
          <p:nvPr/>
        </p:nvGrpSpPr>
        <p:grpSpPr>
          <a:xfrm>
            <a:off x="827584" y="4117370"/>
            <a:ext cx="7344816" cy="2335966"/>
            <a:chOff x="827584" y="3506886"/>
            <a:chExt cx="7344816" cy="2770977"/>
          </a:xfrm>
        </p:grpSpPr>
        <p:sp>
          <p:nvSpPr>
            <p:cNvPr id="3" name="직사각형 2"/>
            <p:cNvSpPr/>
            <p:nvPr/>
          </p:nvSpPr>
          <p:spPr>
            <a:xfrm>
              <a:off x="2158752" y="3506886"/>
              <a:ext cx="792088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105065" y="3506886"/>
              <a:ext cx="792088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049553" y="3506886"/>
              <a:ext cx="792088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994041" y="3506886"/>
              <a:ext cx="792088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940152" y="3506886"/>
              <a:ext cx="792088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5</a:t>
              </a:r>
              <a:endParaRPr lang="ko-KR" altLang="en-US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516864" y="4365104"/>
              <a:ext cx="792088" cy="7920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904472" y="4365104"/>
              <a:ext cx="792088" cy="7920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292080" y="4365104"/>
              <a:ext cx="792088" cy="7920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오른쪽 화살표 4"/>
            <p:cNvSpPr/>
            <p:nvPr/>
          </p:nvSpPr>
          <p:spPr>
            <a:xfrm rot="16200000">
              <a:off x="2568217" y="5272684"/>
              <a:ext cx="57160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02768" y="5949280"/>
              <a:ext cx="1261120" cy="328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5</a:t>
              </a:r>
              <a:r>
                <a:rPr lang="ko-KR" altLang="en-US" sz="1200" dirty="0" smtClean="0"/>
                <a:t>개 중에 하나</a:t>
              </a:r>
              <a:endParaRPr lang="ko-KR" altLang="en-US" sz="1200" dirty="0"/>
            </a:p>
          </p:txBody>
        </p:sp>
        <p:sp>
          <p:nvSpPr>
            <p:cNvPr id="19" name="오른쪽 화살표 18"/>
            <p:cNvSpPr/>
            <p:nvPr/>
          </p:nvSpPr>
          <p:spPr>
            <a:xfrm rot="16200000">
              <a:off x="3996265" y="5272684"/>
              <a:ext cx="57160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39807" y="5949280"/>
              <a:ext cx="1154233" cy="328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4</a:t>
              </a:r>
              <a:r>
                <a:rPr lang="ko-KR" altLang="en-US" sz="1200" dirty="0" smtClean="0"/>
                <a:t>개 중에 하나</a:t>
              </a:r>
              <a:endParaRPr lang="ko-KR" altLang="en-US" sz="1200" dirty="0"/>
            </a:p>
          </p:txBody>
        </p:sp>
        <p:sp>
          <p:nvSpPr>
            <p:cNvPr id="21" name="오른쪽 화살표 20"/>
            <p:cNvSpPr/>
            <p:nvPr/>
          </p:nvSpPr>
          <p:spPr>
            <a:xfrm rot="16200000">
              <a:off x="5346601" y="5272684"/>
              <a:ext cx="57160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190144" y="5949280"/>
              <a:ext cx="1254064" cy="328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3</a:t>
              </a:r>
              <a:r>
                <a:rPr lang="ko-KR" altLang="en-US" sz="1200" dirty="0" smtClean="0"/>
                <a:t>개 중에 하나</a:t>
              </a:r>
              <a:endParaRPr lang="ko-KR" altLang="en-US" sz="12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27584" y="3650900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 </a:t>
              </a:r>
              <a:r>
                <a:rPr lang="en-US" altLang="ko-KR" dirty="0" smtClean="0"/>
                <a:t>n </a:t>
              </a:r>
              <a:r>
                <a:rPr lang="ko-KR" altLang="en-US" dirty="0" smtClean="0"/>
                <a:t>개</a:t>
              </a:r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46448" y="4787860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 r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개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948264" y="4437112"/>
              <a:ext cx="12241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aseline="-25000" dirty="0" smtClean="0"/>
                <a:t>5</a:t>
              </a:r>
              <a:r>
                <a:rPr lang="en-US" altLang="ko-KR" dirty="0" smtClean="0"/>
                <a:t>P</a:t>
              </a:r>
              <a:r>
                <a:rPr lang="en-US" altLang="ko-KR" baseline="-25000" dirty="0" smtClean="0"/>
                <a:t>3 = </a:t>
              </a:r>
              <a:r>
                <a:rPr lang="en-US" altLang="ko-KR" dirty="0" smtClean="0"/>
                <a:t>5!/2! = 5*4*3</a:t>
              </a:r>
            </a:p>
            <a:p>
              <a:r>
                <a:rPr lang="en-US" altLang="ko-KR" dirty="0" smtClean="0"/>
                <a:t>= 60</a:t>
              </a:r>
              <a:endParaRPr lang="ko-KR" altLang="en-US" dirty="0"/>
            </a:p>
          </p:txBody>
        </p:sp>
      </p:grpSp>
      <p:pic>
        <p:nvPicPr>
          <p:cNvPr id="142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63" y="3005138"/>
            <a:ext cx="3495675" cy="927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60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Itertools:permutations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iterable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r</a:t>
            </a:r>
            <a:r>
              <a:rPr lang="ko-KR" altLang="en-US" dirty="0" smtClean="0"/>
              <a:t>에 대한 순서쌍을 구성하는 순열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119</a:t>
            </a:fld>
            <a:endParaRPr lang="ko-KR" altLang="en-US"/>
          </a:p>
        </p:txBody>
      </p:sp>
      <p:pic>
        <p:nvPicPr>
          <p:cNvPr id="365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96952"/>
            <a:ext cx="3888432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55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852936"/>
            <a:ext cx="4343400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740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합집합과 교집합의 여집합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9614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두 집합의 합집합의 여집합은 두 집합의 여집합의 교집합과 동일하며</a:t>
            </a:r>
            <a:r>
              <a:rPr lang="en-US" altLang="ko-KR" dirty="0" smtClean="0"/>
              <a:t>,  </a:t>
            </a:r>
            <a:r>
              <a:rPr lang="ko-KR" altLang="en-US" dirty="0" smtClean="0"/>
              <a:t>두 </a:t>
            </a:r>
            <a:r>
              <a:rPr lang="ko-KR" altLang="en-US" dirty="0"/>
              <a:t>집합의 교집합의 여집합은 두 집합의 여집합의 합집합과 동일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2437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789040"/>
            <a:ext cx="3312368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933056"/>
            <a:ext cx="3168352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193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ko-KR" altLang="en-US" dirty="0" smtClean="0"/>
              <a:t>동일한 값이 있는 순열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n</a:t>
            </a:r>
            <a:r>
              <a:rPr lang="ko-KR" altLang="en-US" dirty="0" smtClean="0"/>
              <a:t>개에서 서로 같은 것이 각각 </a:t>
            </a:r>
            <a:r>
              <a:rPr lang="en-US" altLang="ko-KR" dirty="0" err="1" smtClean="0"/>
              <a:t>p,q</a:t>
            </a:r>
            <a:r>
              <a:rPr lang="en-US" altLang="ko-KR" dirty="0" smtClean="0"/>
              <a:t>, …r</a:t>
            </a:r>
            <a:r>
              <a:rPr lang="ko-KR" altLang="en-US" dirty="0" smtClean="0"/>
              <a:t>개씩 있을 때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이들을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모두 택하여 일렬로 나열하는 순열의 수 </a:t>
            </a:r>
            <a:endParaRPr lang="en-US" altLang="ko-KR" dirty="0"/>
          </a:p>
        </p:txBody>
      </p:sp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501008"/>
            <a:ext cx="5112568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68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중복순열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itertools.product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서로 다른 </a:t>
            </a:r>
            <a:r>
              <a:rPr lang="en-US" altLang="ko-KR" dirty="0" smtClean="0"/>
              <a:t>n</a:t>
            </a:r>
            <a:r>
              <a:rPr lang="ko-KR" altLang="en-US" dirty="0" smtClean="0"/>
              <a:t>개에서 중복을 허용해서 </a:t>
            </a:r>
            <a:r>
              <a:rPr lang="en-US" altLang="ko-KR" dirty="0" smtClean="0"/>
              <a:t>r</a:t>
            </a:r>
            <a:r>
              <a:rPr lang="ko-KR" altLang="en-US" dirty="0" smtClean="0"/>
              <a:t>개를 택해 일렬로 나열하는 것을 중복순열이라고 </a:t>
            </a:r>
            <a:r>
              <a:rPr lang="ko-KR" altLang="en-US" dirty="0"/>
              <a:t>함</a:t>
            </a:r>
            <a:endParaRPr lang="en-US" altLang="ko-KR" dirty="0"/>
          </a:p>
        </p:txBody>
      </p:sp>
      <p:pic>
        <p:nvPicPr>
          <p:cNvPr id="143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437" y="4878194"/>
            <a:ext cx="27051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423553"/>
            <a:ext cx="315277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121</a:t>
            </a:fld>
            <a:endParaRPr lang="ko-KR" altLang="en-US"/>
          </a:p>
        </p:txBody>
      </p:sp>
      <p:pic>
        <p:nvPicPr>
          <p:cNvPr id="3665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582794"/>
            <a:ext cx="407670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111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조</a:t>
            </a:r>
            <a:r>
              <a:rPr lang="ko-KR" altLang="en-US" dirty="0"/>
              <a:t>합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서로 다른 </a:t>
            </a:r>
            <a:r>
              <a:rPr lang="en-US" altLang="ko-KR" dirty="0" smtClean="0"/>
              <a:t>n</a:t>
            </a:r>
            <a:r>
              <a:rPr lang="ko-KR" altLang="en-US" dirty="0" smtClean="0"/>
              <a:t>개에서 순서를 생각하지 않고 </a:t>
            </a:r>
            <a:r>
              <a:rPr lang="en-US" altLang="ko-KR" dirty="0" smtClean="0"/>
              <a:t>r</a:t>
            </a:r>
            <a:r>
              <a:rPr lang="ko-KR" altLang="en-US" dirty="0" smtClean="0"/>
              <a:t>개를 택하는 것을 조합</a:t>
            </a:r>
            <a:r>
              <a:rPr lang="en-US" altLang="ko-KR" dirty="0" smtClean="0"/>
              <a:t>(</a:t>
            </a:r>
            <a:r>
              <a:rPr lang="ko-KR" altLang="en-US" dirty="0" smtClean="0"/>
              <a:t>순열에서 중복을 제거하면 조합이 됨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pic>
        <p:nvPicPr>
          <p:cNvPr id="144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01008"/>
            <a:ext cx="4464496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122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149080"/>
            <a:ext cx="2600325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125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baseline="-25000" dirty="0" smtClean="0"/>
              <a:t>4</a:t>
            </a:r>
            <a:r>
              <a:rPr lang="en-US" altLang="ko-KR" dirty="0" smtClean="0"/>
              <a:t>C</a:t>
            </a:r>
            <a:r>
              <a:rPr lang="en-US" altLang="ko-KR" baseline="-25000" dirty="0" smtClean="0"/>
              <a:t>2</a:t>
            </a:r>
            <a:r>
              <a:rPr lang="ko-KR" altLang="en-US" dirty="0"/>
              <a:t> 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4!/2!2! = 6</a:t>
            </a:r>
            <a:r>
              <a:rPr lang="ko-KR" altLang="en-US" dirty="0" smtClean="0"/>
              <a:t>을 가지는 조합을 만듦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Itertools.combinations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123</a:t>
            </a:fld>
            <a:endParaRPr lang="ko-KR" altLang="en-US"/>
          </a:p>
        </p:txBody>
      </p:sp>
      <p:pic>
        <p:nvPicPr>
          <p:cNvPr id="367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239345"/>
            <a:ext cx="413576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42505"/>
            <a:ext cx="3816425" cy="2736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858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중복조합 </a:t>
            </a:r>
            <a:endParaRPr lang="ko-KR" altLang="en-US" sz="3600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조합과 </a:t>
            </a:r>
            <a:r>
              <a:rPr lang="ko-KR" altLang="en-US" dirty="0"/>
              <a:t>마찬가지로 </a:t>
            </a:r>
            <a:r>
              <a:rPr lang="en-US" altLang="ko-KR" dirty="0"/>
              <a:t>n</a:t>
            </a:r>
            <a:r>
              <a:rPr lang="ko-KR" altLang="en-US" dirty="0"/>
              <a:t>개의 원소에서 </a:t>
            </a:r>
            <a:r>
              <a:rPr lang="en-US" altLang="ko-KR" dirty="0"/>
              <a:t>r</a:t>
            </a:r>
            <a:r>
              <a:rPr lang="ko-KR" altLang="en-US" dirty="0"/>
              <a:t>개를 순서에 상관없이 뽑는데</a:t>
            </a:r>
            <a:r>
              <a:rPr lang="en-US" altLang="ko-KR" dirty="0"/>
              <a:t>, </a:t>
            </a:r>
            <a:r>
              <a:rPr lang="ko-KR" altLang="en-US" b="1" dirty="0"/>
              <a:t>중복을 허락할 때</a:t>
            </a:r>
            <a:r>
              <a:rPr lang="ko-KR" altLang="en-US" dirty="0"/>
              <a:t>의 </a:t>
            </a:r>
            <a:r>
              <a:rPr lang="ko-KR" altLang="en-US" dirty="0" err="1"/>
              <a:t>가짓</a:t>
            </a:r>
            <a:r>
              <a:rPr lang="ko-KR" altLang="en-US" dirty="0"/>
              <a:t> 수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기호로는</a:t>
            </a:r>
            <a:r>
              <a:rPr lang="ko-KR" altLang="en-US" dirty="0"/>
              <a:t> </a:t>
            </a:r>
            <a:r>
              <a:rPr lang="en-US" altLang="ko-KR" dirty="0" smtClean="0"/>
              <a:t> (( </a:t>
            </a:r>
            <a:r>
              <a:rPr lang="en-US" altLang="ko-KR" baseline="30000" dirty="0" smtClean="0"/>
              <a:t>n</a:t>
            </a:r>
            <a:r>
              <a:rPr lang="en-US" altLang="ko-KR" baseline="-25000" dirty="0" smtClean="0"/>
              <a:t>r</a:t>
            </a:r>
            <a:r>
              <a:rPr lang="en-US" altLang="ko-KR" dirty="0" smtClean="0"/>
              <a:t>))</a:t>
            </a:r>
            <a:r>
              <a:rPr lang="ko-KR" altLang="en-US" dirty="0" smtClean="0"/>
              <a:t>또는 </a:t>
            </a:r>
            <a:r>
              <a:rPr lang="en-US" altLang="ko-KR" i="1" dirty="0" smtClean="0"/>
              <a:t>n</a:t>
            </a:r>
            <a:r>
              <a:rPr lang="ko-KR" altLang="en-US" dirty="0"/>
              <a:t>​​</a:t>
            </a:r>
            <a:r>
              <a:rPr lang="en-US" altLang="ko-KR" i="1" dirty="0"/>
              <a:t>H</a:t>
            </a:r>
            <a:r>
              <a:rPr lang="ko-KR" altLang="en-US" dirty="0"/>
              <a:t>​</a:t>
            </a:r>
            <a:r>
              <a:rPr lang="en-US" altLang="ko-KR" i="1" dirty="0"/>
              <a:t>r</a:t>
            </a:r>
            <a:r>
              <a:rPr lang="ko-KR" altLang="en-US" dirty="0" smtClean="0"/>
              <a:t>​​</a:t>
            </a:r>
            <a:r>
              <a:rPr lang="ko-KR" altLang="en-US" dirty="0"/>
              <a:t> </a:t>
            </a:r>
            <a:r>
              <a:rPr lang="ko-KR" altLang="en-US" dirty="0" smtClean="0"/>
              <a:t>로 사용</a:t>
            </a:r>
            <a:endParaRPr lang="en-US" altLang="ko-KR" dirty="0"/>
          </a:p>
        </p:txBody>
      </p:sp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3614936"/>
            <a:ext cx="3762375" cy="606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49" y="4437112"/>
            <a:ext cx="3442794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124</a:t>
            </a:fld>
            <a:endParaRPr lang="ko-KR" altLang="en-US"/>
          </a:p>
        </p:txBody>
      </p:sp>
      <p:pic>
        <p:nvPicPr>
          <p:cNvPr id="3686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3356992"/>
            <a:ext cx="4464496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475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확률 용</a:t>
            </a:r>
            <a:r>
              <a:rPr lang="ko-KR" altLang="en-US" sz="6000" dirty="0"/>
              <a:t>어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59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89654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확률현상은 불확실성에 대해 좌우되는 현상이다</a:t>
            </a:r>
            <a:r>
              <a:rPr lang="en-US" altLang="ko-KR" dirty="0"/>
              <a:t>. </a:t>
            </a:r>
            <a:r>
              <a:rPr lang="ko-KR" altLang="en-US" dirty="0"/>
              <a:t>확률현상에 대해 현실에서 실험하는 것을 확률실험</a:t>
            </a:r>
            <a:r>
              <a:rPr lang="en-US" altLang="ko-KR" dirty="0"/>
              <a:t>(ε)</a:t>
            </a:r>
            <a:r>
              <a:rPr lang="ko-KR" altLang="en-US" dirty="0"/>
              <a:t>이라고 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확률현상에서 </a:t>
            </a:r>
            <a:r>
              <a:rPr lang="ko-KR" altLang="en-US" dirty="0"/>
              <a:t>얻어질 수 있는 모든 결과를 표본공간</a:t>
            </a:r>
            <a:r>
              <a:rPr lang="en-US" altLang="ko-KR" dirty="0"/>
              <a:t>(Ω) </a:t>
            </a:r>
            <a:r>
              <a:rPr lang="ko-KR" altLang="en-US" dirty="0"/>
              <a:t>이라고 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또한 </a:t>
            </a:r>
            <a:r>
              <a:rPr lang="ko-KR" altLang="en-US" dirty="0"/>
              <a:t>표본공간의 부분집합을 확률사건</a:t>
            </a:r>
            <a:r>
              <a:rPr lang="en-US" altLang="ko-KR" dirty="0" smtClean="0"/>
              <a:t>(Event</a:t>
            </a:r>
            <a:r>
              <a:rPr lang="en-US" altLang="ko-KR" dirty="0"/>
              <a:t>)</a:t>
            </a:r>
            <a:r>
              <a:rPr lang="ko-KR" altLang="en-US" dirty="0"/>
              <a:t>라고 한다</a:t>
            </a:r>
            <a:r>
              <a:rPr lang="en-US" altLang="ko-KR" dirty="0"/>
              <a:t>. </a:t>
            </a:r>
            <a:r>
              <a:rPr lang="ko-KR" altLang="en-US" dirty="0"/>
              <a:t>한 확률실험에서 ‘어떤 사건이 일어나리라고 </a:t>
            </a:r>
            <a:r>
              <a:rPr lang="ko-KR" altLang="en-US" dirty="0" smtClean="0"/>
              <a:t>예측되는 </a:t>
            </a:r>
            <a:r>
              <a:rPr lang="ko-KR" altLang="en-US" dirty="0"/>
              <a:t>정도를 </a:t>
            </a:r>
            <a:r>
              <a:rPr lang="ko-KR" altLang="en-US" dirty="0" err="1"/>
              <a:t>나태내는</a:t>
            </a:r>
            <a:r>
              <a:rPr lang="ko-KR" altLang="en-US" dirty="0"/>
              <a:t> 수치</a:t>
            </a:r>
            <a:r>
              <a:rPr lang="en-US" altLang="ko-KR" dirty="0"/>
              <a:t>'</a:t>
            </a:r>
            <a:r>
              <a:rPr lang="ko-KR" altLang="en-US" dirty="0"/>
              <a:t>를 그 사건이 일어날 확률이라고 한다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43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확률의 </a:t>
            </a:r>
            <a:r>
              <a:rPr lang="en-US" altLang="ko-KR" dirty="0" smtClean="0"/>
              <a:t>3</a:t>
            </a:r>
            <a:r>
              <a:rPr lang="ko-KR" altLang="en-US" dirty="0"/>
              <a:t>가지 </a:t>
            </a:r>
            <a:r>
              <a:rPr lang="ko-KR" altLang="en-US" dirty="0" smtClean="0"/>
              <a:t>공리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39248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- </a:t>
            </a:r>
            <a:r>
              <a:rPr lang="ko-KR" altLang="en-US" dirty="0"/>
              <a:t>공리 </a:t>
            </a:r>
            <a:r>
              <a:rPr lang="en-US" altLang="ko-KR" dirty="0"/>
              <a:t>1. </a:t>
            </a:r>
            <a:r>
              <a:rPr lang="ko-KR" altLang="en-US" dirty="0"/>
              <a:t>임의의 사건 </a:t>
            </a:r>
            <a:r>
              <a:rPr lang="en-US" altLang="ko-KR" dirty="0"/>
              <a:t>A</a:t>
            </a:r>
            <a:r>
              <a:rPr lang="ko-KR" altLang="en-US" dirty="0"/>
              <a:t>에 대하여  </a:t>
            </a:r>
            <a:r>
              <a:rPr lang="en-US" altLang="ko-KR" dirty="0"/>
              <a:t>1 &gt; P(A) ≥ </a:t>
            </a:r>
            <a:r>
              <a:rPr lang="en-US" altLang="ko-KR" dirty="0" smtClean="0"/>
              <a:t>0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- </a:t>
            </a:r>
            <a:r>
              <a:rPr lang="ko-KR" altLang="en-US" dirty="0"/>
              <a:t>공리 </a:t>
            </a:r>
            <a:r>
              <a:rPr lang="en-US" altLang="ko-KR" dirty="0"/>
              <a:t>2. P(S) = 1 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(</a:t>
            </a:r>
            <a:r>
              <a:rPr lang="ko-KR" altLang="en-US" dirty="0"/>
              <a:t>여기서</a:t>
            </a:r>
            <a:r>
              <a:rPr lang="en-US" altLang="ko-KR" dirty="0"/>
              <a:t>, S </a:t>
            </a:r>
            <a:r>
              <a:rPr lang="ko-KR" altLang="en-US" dirty="0"/>
              <a:t>는 표본 전체의 집합</a:t>
            </a:r>
            <a:r>
              <a:rPr lang="en-US" altLang="ko-KR" dirty="0"/>
              <a:t>,</a:t>
            </a:r>
            <a:r>
              <a:rPr lang="ko-KR" altLang="en-US" dirty="0"/>
              <a:t>표본공간</a:t>
            </a:r>
            <a:r>
              <a:rPr lang="en-US" altLang="ko-KR" dirty="0"/>
              <a:t>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- </a:t>
            </a:r>
            <a:r>
              <a:rPr lang="ko-KR" altLang="en-US" dirty="0"/>
              <a:t>공리 </a:t>
            </a:r>
            <a:r>
              <a:rPr lang="en-US" altLang="ko-KR" dirty="0"/>
              <a:t>3. </a:t>
            </a:r>
            <a:r>
              <a:rPr lang="ko-KR" altLang="en-US" dirty="0"/>
              <a:t>상호배타적인 사건 </a:t>
            </a:r>
            <a:r>
              <a:rPr lang="en-US" altLang="ko-KR" dirty="0"/>
              <a:t>A₁,A₂,A₃,...</a:t>
            </a:r>
            <a:r>
              <a:rPr lang="ko-KR" altLang="en-US" dirty="0"/>
              <a:t>에 </a:t>
            </a:r>
            <a:r>
              <a:rPr lang="ko-KR" altLang="en-US" dirty="0" smtClean="0"/>
              <a:t>대하여  </a:t>
            </a:r>
            <a:r>
              <a:rPr lang="en-US" altLang="ko-KR" dirty="0" smtClean="0"/>
              <a:t>P(A</a:t>
            </a:r>
            <a:r>
              <a:rPr lang="en-US" altLang="ko-KR" dirty="0"/>
              <a:t>₁∪ A₂∪ A₃∪ ...)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            = </a:t>
            </a:r>
            <a:r>
              <a:rPr lang="en-US" altLang="ko-KR" dirty="0"/>
              <a:t>P(A₁) + P(A₂) + P(A₃) + ...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62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확률의 종류 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39248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ㅇ</a:t>
            </a:r>
            <a:r>
              <a:rPr lang="ko-KR" altLang="en-US" dirty="0" smtClean="0"/>
              <a:t> </a:t>
            </a:r>
            <a:r>
              <a:rPr lang="ko-KR" altLang="en-US" dirty="0"/>
              <a:t>수학적 확률 </a:t>
            </a:r>
            <a:r>
              <a:rPr lang="en-US" altLang="ko-KR" dirty="0"/>
              <a:t>- </a:t>
            </a:r>
            <a:r>
              <a:rPr lang="ko-KR" altLang="en-US" dirty="0"/>
              <a:t>누구에 의해서나 동일한 값으로 계산되는 </a:t>
            </a:r>
            <a:r>
              <a:rPr lang="ko-KR" altLang="en-US" dirty="0" smtClean="0"/>
              <a:t>확률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ㅇ</a:t>
            </a:r>
            <a:r>
              <a:rPr lang="ko-KR" altLang="en-US" dirty="0" smtClean="0"/>
              <a:t> </a:t>
            </a:r>
            <a:r>
              <a:rPr lang="ko-KR" altLang="en-US" dirty="0"/>
              <a:t>통계적 확률 </a:t>
            </a:r>
            <a:r>
              <a:rPr lang="en-US" altLang="ko-KR" dirty="0"/>
              <a:t>- </a:t>
            </a:r>
            <a:r>
              <a:rPr lang="ko-KR" altLang="en-US" dirty="0"/>
              <a:t>동일조건</a:t>
            </a:r>
            <a:r>
              <a:rPr lang="en-US" altLang="ko-KR" dirty="0"/>
              <a:t>/</a:t>
            </a:r>
            <a:r>
              <a:rPr lang="ko-KR" altLang="en-US" dirty="0"/>
              <a:t>독립적으로 </a:t>
            </a:r>
            <a:r>
              <a:rPr lang="ko-KR" altLang="en-US" dirty="0" err="1"/>
              <a:t>무한반복하였을</a:t>
            </a:r>
            <a:r>
              <a:rPr lang="ko-KR" altLang="en-US" dirty="0"/>
              <a:t> 때 발생 확률 </a:t>
            </a:r>
            <a:r>
              <a:rPr lang="en-US" altLang="ko-KR" dirty="0"/>
              <a:t>: </a:t>
            </a:r>
            <a:r>
              <a:rPr lang="ko-KR" altLang="en-US" dirty="0"/>
              <a:t>도수이론</a:t>
            </a:r>
            <a:r>
              <a:rPr lang="en-US" altLang="ko-KR" dirty="0"/>
              <a:t>(frequency theory)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ㅇ</a:t>
            </a:r>
            <a:r>
              <a:rPr lang="ko-KR" altLang="en-US" dirty="0" smtClean="0"/>
              <a:t> </a:t>
            </a:r>
            <a:r>
              <a:rPr lang="ko-KR" altLang="en-US" dirty="0"/>
              <a:t>주관적 확률 </a:t>
            </a:r>
            <a:r>
              <a:rPr lang="en-US" altLang="ko-KR" dirty="0"/>
              <a:t>- </a:t>
            </a:r>
            <a:r>
              <a:rPr lang="ko-KR" altLang="en-US" dirty="0"/>
              <a:t>관찰자 주관에 따라 다르게 표현되는 확률 </a:t>
            </a:r>
            <a:r>
              <a:rPr lang="en-US" altLang="ko-KR" dirty="0"/>
              <a:t>: </a:t>
            </a:r>
            <a:r>
              <a:rPr lang="ko-KR" altLang="en-US" dirty="0" smtClean="0"/>
              <a:t>주관적 견해</a:t>
            </a:r>
            <a:r>
              <a:rPr lang="en-US" altLang="ko-KR" dirty="0"/>
              <a:t>(subjective view) </a:t>
            </a:r>
            <a:r>
              <a:rPr lang="ko-KR" altLang="en-US" dirty="0"/>
              <a:t>반영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85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수학</a:t>
            </a:r>
            <a:r>
              <a:rPr lang="ko-KR" altLang="en-US" dirty="0"/>
              <a:t>적</a:t>
            </a:r>
            <a:r>
              <a:rPr lang="ko-KR" altLang="en-US" dirty="0" smtClean="0"/>
              <a:t> 확률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39248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어떤 시행의 표본공간 </a:t>
            </a:r>
            <a:r>
              <a:rPr lang="en-US" altLang="ko-KR" dirty="0" smtClean="0"/>
              <a:t>S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n</a:t>
            </a:r>
            <a:r>
              <a:rPr lang="ko-KR" altLang="en-US" dirty="0" smtClean="0"/>
              <a:t>개의 근원사건으로 이뤄져 있고 각 근원사건이 일어날 가능성이 모두 똑같이 기대될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사건 </a:t>
            </a:r>
            <a:r>
              <a:rPr lang="en-US" altLang="ko-KR" dirty="0" smtClean="0"/>
              <a:t>A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r</a:t>
            </a:r>
            <a:r>
              <a:rPr lang="ko-KR" altLang="en-US" dirty="0" smtClean="0"/>
              <a:t>개의 근원사건으로 이루어져 있으면 사건 </a:t>
            </a:r>
            <a:r>
              <a:rPr lang="en-US" altLang="ko-KR" dirty="0" smtClean="0"/>
              <a:t>r</a:t>
            </a:r>
            <a:r>
              <a:rPr lang="ko-KR" altLang="en-US" dirty="0" smtClean="0"/>
              <a:t>이 일어날 확률 </a:t>
            </a:r>
            <a:r>
              <a:rPr lang="en-US" altLang="ko-KR" dirty="0" smtClean="0"/>
              <a:t>P(A)</a:t>
            </a:r>
            <a:r>
              <a:rPr lang="ko-KR" altLang="en-US" dirty="0" smtClean="0"/>
              <a:t>를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P(A) = r/n</a:t>
            </a:r>
            <a:r>
              <a:rPr lang="ko-KR" altLang="en-US" dirty="0" smtClean="0"/>
              <a:t>으로 정의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129</a:t>
            </a:fld>
            <a:endParaRPr lang="ko-KR" altLang="en-US"/>
          </a:p>
        </p:txBody>
      </p:sp>
      <p:pic>
        <p:nvPicPr>
          <p:cNvPr id="281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4725144"/>
            <a:ext cx="280035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373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차집합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961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err="1" smtClean="0"/>
              <a:t>차집합</a:t>
            </a:r>
            <a:r>
              <a:rPr lang="en-US" altLang="ko-KR" dirty="0"/>
              <a:t>(</a:t>
            </a:r>
            <a:r>
              <a:rPr lang="ko-KR" altLang="en-US" dirty="0" err="1"/>
              <a:t>差集合</a:t>
            </a:r>
            <a:r>
              <a:rPr lang="en-US" altLang="ko-KR" dirty="0"/>
              <a:t>, relative complement, set difference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집합 </a:t>
            </a:r>
            <a:r>
              <a:rPr lang="en-US" altLang="ko-KR" dirty="0"/>
              <a:t>B</a:t>
            </a:r>
            <a:r>
              <a:rPr lang="ko-KR" altLang="en-US" dirty="0"/>
              <a:t>에 대한 </a:t>
            </a:r>
            <a:r>
              <a:rPr lang="en-US" altLang="ko-KR" dirty="0"/>
              <a:t>A</a:t>
            </a:r>
            <a:r>
              <a:rPr lang="ko-KR" altLang="en-US" dirty="0"/>
              <a:t>의 </a:t>
            </a:r>
            <a:r>
              <a:rPr lang="ko-KR" altLang="en-US" dirty="0" err="1"/>
              <a:t>차집합은</a:t>
            </a:r>
            <a:r>
              <a:rPr lang="ko-KR" altLang="en-US" dirty="0"/>
              <a:t> </a:t>
            </a:r>
            <a:r>
              <a:rPr lang="en-US" altLang="ko-KR" dirty="0"/>
              <a:t>B ∖ A </a:t>
            </a:r>
            <a:r>
              <a:rPr lang="ko-KR" altLang="en-US" dirty="0"/>
              <a:t>또는 </a:t>
            </a:r>
            <a:r>
              <a:rPr lang="en-US" altLang="ko-KR" dirty="0"/>
              <a:t>B - A</a:t>
            </a:r>
            <a:r>
              <a:rPr lang="ko-KR" altLang="en-US" dirty="0"/>
              <a:t>로 표기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242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149080"/>
            <a:ext cx="5400600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26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212976"/>
            <a:ext cx="3168351" cy="731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032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경우의 수를 이용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모든 경우의 수에 사건 </a:t>
            </a:r>
            <a:r>
              <a:rPr lang="en-US" altLang="ko-KR" dirty="0" smtClean="0"/>
              <a:t>A</a:t>
            </a:r>
            <a:r>
              <a:rPr lang="ko-KR" altLang="en-US" dirty="0" smtClean="0"/>
              <a:t>가 일어나는 경우의 수로 확률을 표시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130</a:t>
            </a:fld>
            <a:endParaRPr lang="ko-KR" altLang="en-US"/>
          </a:p>
        </p:txBody>
      </p:sp>
      <p:pic>
        <p:nvPicPr>
          <p:cNvPr id="3717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28" y="4005064"/>
            <a:ext cx="3672408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852936"/>
            <a:ext cx="4019550" cy="3469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034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상대도</a:t>
            </a:r>
            <a:r>
              <a:rPr lang="ko-KR" altLang="en-US" dirty="0"/>
              <a:t>수</a:t>
            </a:r>
            <a:endParaRPr lang="ko-KR" altLang="en-US" b="1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특정 실험을 많이 해서 이에 실제 발생한 빈도에 따라 확률을 계산하는 경우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131</a:t>
            </a:fld>
            <a:endParaRPr lang="ko-KR" altLang="en-US"/>
          </a:p>
        </p:txBody>
      </p:sp>
      <p:pic>
        <p:nvPicPr>
          <p:cNvPr id="244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455166"/>
            <a:ext cx="2895600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7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569466"/>
            <a:ext cx="34099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07904" y="6093296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상대도수 기반의 확률</a:t>
            </a:r>
            <a:endParaRPr lang="ko-KR" altLang="en-US"/>
          </a:p>
        </p:txBody>
      </p:sp>
      <p:cxnSp>
        <p:nvCxnSpPr>
          <p:cNvPr id="6" name="직선 화살표 연결선 5"/>
          <p:cNvCxnSpPr>
            <a:stCxn id="4" idx="0"/>
          </p:cNvCxnSpPr>
          <p:nvPr/>
        </p:nvCxnSpPr>
        <p:spPr>
          <a:xfrm flipH="1" flipV="1">
            <a:off x="4139952" y="5229200"/>
            <a:ext cx="972108" cy="8640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4" idx="0"/>
          </p:cNvCxnSpPr>
          <p:nvPr/>
        </p:nvCxnSpPr>
        <p:spPr>
          <a:xfrm flipV="1">
            <a:off x="5112060" y="5229200"/>
            <a:ext cx="2844316" cy="8640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81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39248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실험</a:t>
            </a:r>
            <a:r>
              <a:rPr lang="en-US" altLang="ko-KR" dirty="0"/>
              <a:t>(</a:t>
            </a:r>
            <a:r>
              <a:rPr lang="ko-KR" altLang="en-US" dirty="0"/>
              <a:t>實驗</a:t>
            </a:r>
            <a:r>
              <a:rPr lang="en-US" altLang="ko-KR" dirty="0"/>
              <a:t>)</a:t>
            </a:r>
            <a:r>
              <a:rPr lang="ko-KR" altLang="en-US" dirty="0"/>
              <a:t>은 가설이나 이론이 실제로 들어맞는지를 확인하기 위해 다양한 조건 아래에서 </a:t>
            </a:r>
            <a:r>
              <a:rPr lang="ko-KR" altLang="en-US" dirty="0" err="1"/>
              <a:t>여러가지</a:t>
            </a:r>
            <a:r>
              <a:rPr lang="ko-KR" altLang="en-US" dirty="0"/>
              <a:t> </a:t>
            </a:r>
            <a:r>
              <a:rPr lang="ko-KR" altLang="en-US" dirty="0" smtClean="0"/>
              <a:t>측</a:t>
            </a:r>
            <a:r>
              <a:rPr lang="ko-KR" altLang="en-US" dirty="0"/>
              <a:t>정</a:t>
            </a:r>
            <a:r>
              <a:rPr lang="ko-KR" altLang="en-US" dirty="0" smtClean="0"/>
              <a:t>을 </a:t>
            </a:r>
            <a:r>
              <a:rPr lang="ko-KR" altLang="en-US" dirty="0"/>
              <a:t>실시하는 일이다</a:t>
            </a:r>
            <a:r>
              <a:rPr lang="en-US" altLang="ko-KR" dirty="0"/>
              <a:t>. </a:t>
            </a:r>
            <a:r>
              <a:rPr lang="ko-KR" altLang="en-US" dirty="0"/>
              <a:t>지식을 얻기 위한 방법의 하나이다</a:t>
            </a:r>
            <a:r>
              <a:rPr lang="en-US" altLang="ko-KR" dirty="0"/>
              <a:t>. </a:t>
            </a:r>
            <a:r>
              <a:rPr lang="ko-KR" altLang="en-US" dirty="0"/>
              <a:t>실험은 관찰</a:t>
            </a:r>
            <a:r>
              <a:rPr lang="en-US" altLang="ko-KR" dirty="0" smtClean="0"/>
              <a:t>(</a:t>
            </a:r>
            <a:r>
              <a:rPr lang="ko-KR" altLang="en-US" dirty="0" smtClean="0"/>
              <a:t>측</a:t>
            </a:r>
            <a:r>
              <a:rPr lang="ko-KR" altLang="en-US" dirty="0"/>
              <a:t>정</a:t>
            </a:r>
            <a:r>
              <a:rPr lang="ko-KR" altLang="en-US" dirty="0" smtClean="0"/>
              <a:t>도 </a:t>
            </a:r>
            <a:r>
              <a:rPr lang="ko-KR" altLang="en-US" dirty="0"/>
              <a:t>포함</a:t>
            </a:r>
            <a:r>
              <a:rPr lang="en-US" altLang="ko-KR" dirty="0"/>
              <a:t>)</a:t>
            </a:r>
            <a:r>
              <a:rPr lang="ko-KR" altLang="en-US" dirty="0"/>
              <a:t>과 함께 과학의 기본적인 방법의 하나이다</a:t>
            </a:r>
            <a:r>
              <a:rPr lang="en-US" altLang="ko-KR" dirty="0"/>
              <a:t>. </a:t>
            </a:r>
            <a:r>
              <a:rPr lang="ko-KR" altLang="en-US" dirty="0"/>
              <a:t>다만 관찰이 대상 그 자체를 있는 그대로 알려보는 일이라면</a:t>
            </a:r>
            <a:r>
              <a:rPr lang="en-US" altLang="ko-KR" dirty="0"/>
              <a:t>, </a:t>
            </a:r>
            <a:r>
              <a:rPr lang="ko-KR" altLang="en-US" dirty="0"/>
              <a:t>실험은 어떤 조작을 가해 그에 따라 일어나는 변화를 조사하고 결론을 내는 일이다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32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시행</a:t>
            </a:r>
            <a:r>
              <a:rPr lang="en-US" altLang="ko-KR" dirty="0" smtClean="0"/>
              <a:t>(trial)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147248" cy="360040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모든 결과가 우연에 의해서 지배가 되고 반복가능하며 모든 결과가 </a:t>
            </a:r>
            <a:r>
              <a:rPr lang="ko-KR" altLang="en-US" dirty="0" err="1" smtClean="0"/>
              <a:t>예축이</a:t>
            </a:r>
            <a:r>
              <a:rPr lang="ko-KR" altLang="en-US" dirty="0" smtClean="0"/>
              <a:t> 가능한 실험이나 관찰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확률실</a:t>
            </a:r>
            <a:r>
              <a:rPr lang="ko-KR" altLang="en-US" dirty="0"/>
              <a:t>험</a:t>
            </a:r>
            <a:r>
              <a:rPr lang="en-US" altLang="ko-KR" dirty="0" smtClean="0"/>
              <a:t>(random </a:t>
            </a:r>
            <a:r>
              <a:rPr lang="en-US" altLang="ko-KR" dirty="0"/>
              <a:t>experiment</a:t>
            </a:r>
            <a:r>
              <a:rPr lang="en-US" altLang="ko-KR" dirty="0" smtClean="0"/>
              <a:t>)</a:t>
            </a:r>
            <a:r>
              <a:rPr lang="ko-KR" altLang="en-US" dirty="0" smtClean="0"/>
              <a:t>즉 시행은 </a:t>
            </a:r>
            <a:r>
              <a:rPr lang="ko-KR" altLang="en-US" dirty="0"/>
              <a:t>결과가 우연에 좌우되는 현상을 실현시키는 행위는 실험</a:t>
            </a:r>
            <a:r>
              <a:rPr lang="en-US" altLang="ko-KR" dirty="0"/>
              <a:t>, </a:t>
            </a:r>
            <a:r>
              <a:rPr lang="ko-KR" altLang="en-US" dirty="0"/>
              <a:t>관 찰</a:t>
            </a:r>
            <a:r>
              <a:rPr lang="en-US" altLang="ko-KR" dirty="0"/>
              <a:t>, </a:t>
            </a:r>
            <a:r>
              <a:rPr lang="ko-KR" altLang="en-US" dirty="0"/>
              <a:t>조사 등으로써 몇 가지 특징을 가지는 것을 시행 또는 </a:t>
            </a:r>
            <a:r>
              <a:rPr lang="ko-KR" altLang="en-US" dirty="0" smtClean="0"/>
              <a:t>확률실험이라고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99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표본공간</a:t>
            </a:r>
            <a:r>
              <a:rPr lang="en-US" altLang="ko-KR" dirty="0"/>
              <a:t>(sample space)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1622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표본공간 또는 전체 표본공간은 종종 </a:t>
            </a:r>
            <a:r>
              <a:rPr lang="en-US" altLang="ko-KR" dirty="0"/>
              <a:t>S, Ω </a:t>
            </a:r>
            <a:r>
              <a:rPr lang="ko-KR" altLang="en-US" dirty="0"/>
              <a:t>또는 </a:t>
            </a:r>
            <a:r>
              <a:rPr lang="en-US" altLang="ko-KR" dirty="0"/>
              <a:t>U</a:t>
            </a:r>
            <a:r>
              <a:rPr lang="ko-KR" altLang="en-US" dirty="0"/>
              <a:t>로 표기되며</a:t>
            </a:r>
            <a:r>
              <a:rPr lang="en-US" altLang="ko-KR" dirty="0"/>
              <a:t>, </a:t>
            </a:r>
            <a:r>
              <a:rPr lang="ko-KR" altLang="en-US" dirty="0"/>
              <a:t>실험 또는 임의 시도의 모든 가능한 산출들의 집합이다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134</a:t>
            </a:fld>
            <a:endParaRPr lang="ko-KR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50" y="3933056"/>
            <a:ext cx="5632750" cy="2300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46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</a:t>
            </a:r>
            <a:r>
              <a:rPr lang="ko-KR" altLang="en-US" dirty="0"/>
              <a:t>건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592288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확률에서는 실험에서 발생할 수 있는 결과들이 기본 사건</a:t>
            </a:r>
            <a:r>
              <a:rPr lang="en-US" altLang="ko-KR" dirty="0"/>
              <a:t>(elementary event) </a:t>
            </a:r>
            <a:r>
              <a:rPr lang="ko-KR" altLang="en-US" dirty="0"/>
              <a:t>이라고 불리는데 이것의 모음은 그냥 사건이라고 </a:t>
            </a:r>
            <a:r>
              <a:rPr lang="ko-KR" altLang="en-US" dirty="0" smtClean="0"/>
              <a:t>일컫는다</a:t>
            </a:r>
            <a:r>
              <a:rPr lang="en-US" altLang="ko-KR" dirty="0" smtClean="0"/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어떤 실험의 표본공간 </a:t>
            </a:r>
            <a:r>
              <a:rPr lang="en-US" altLang="ko-KR" dirty="0"/>
              <a:t>S</a:t>
            </a:r>
            <a:r>
              <a:rPr lang="ko-KR" altLang="en-US" dirty="0"/>
              <a:t>에 관한 </a:t>
            </a:r>
            <a:r>
              <a:rPr lang="ko-KR" altLang="en-US" dirty="0" smtClean="0"/>
              <a:t>사건</a:t>
            </a:r>
            <a:r>
              <a:rPr lang="en-US" altLang="ko-KR" dirty="0" smtClean="0"/>
              <a:t>(</a:t>
            </a:r>
            <a:r>
              <a:rPr lang="en-US" altLang="ko-KR" dirty="0"/>
              <a:t>event)</a:t>
            </a:r>
            <a:r>
              <a:rPr lang="ko-KR" altLang="en-US" dirty="0"/>
              <a:t>이란 </a:t>
            </a:r>
            <a:r>
              <a:rPr lang="en-US" altLang="ko-KR" dirty="0"/>
              <a:t>S</a:t>
            </a:r>
            <a:r>
              <a:rPr lang="ko-KR" altLang="en-US" dirty="0"/>
              <a:t>의 부분 집 합을 뜻함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실험의 가능한 결과로 이루어진 집합을 </a:t>
            </a:r>
            <a:r>
              <a:rPr lang="ko-KR" altLang="en-US" dirty="0" smtClean="0"/>
              <a:t>사건 </a:t>
            </a:r>
            <a:r>
              <a:rPr lang="en-US" altLang="ko-KR" dirty="0"/>
              <a:t>(event)</a:t>
            </a:r>
            <a:r>
              <a:rPr lang="ko-KR" altLang="en-US" dirty="0"/>
              <a:t>이라 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1204" y="4294837"/>
            <a:ext cx="1224136" cy="7200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근원사건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69396" y="4294837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사건 중에 표본공간의 전체집합에서 원소가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개인 부분집합</a:t>
            </a:r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5661248"/>
            <a:ext cx="3744416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41204" y="5306724"/>
            <a:ext cx="4807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주어진 사건이 모두 배타적인 사건인 경우의 모든 확률이 합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66370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주사위 시행에 대한 사건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주사위를 여러 번 시행할 경우 이를 기반으로 특정 사건에 대한 예시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136</a:t>
            </a:fld>
            <a:endParaRPr lang="ko-KR" altLang="en-US"/>
          </a:p>
        </p:txBody>
      </p:sp>
      <p:pic>
        <p:nvPicPr>
          <p:cNvPr id="395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80928"/>
            <a:ext cx="6264695" cy="3834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396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사건들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주요 사건들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026768" y="3711935"/>
            <a:ext cx="1584176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여사건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complementary event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26768" y="4621480"/>
            <a:ext cx="1584176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전사건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total event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026768" y="5634532"/>
            <a:ext cx="1584176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공사건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empty event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54960" y="3618308"/>
            <a:ext cx="2721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어떤 사건 </a:t>
            </a:r>
            <a:r>
              <a:rPr lang="en-US" altLang="ko-KR" sz="1200" dirty="0" smtClean="0"/>
              <a:t>A</a:t>
            </a:r>
            <a:r>
              <a:rPr lang="ko-KR" altLang="en-US" sz="1200" dirty="0" smtClean="0"/>
              <a:t>가 일어나지 않는 사건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4026768" y="2775831"/>
            <a:ext cx="1584176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사건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event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54960" y="2682204"/>
            <a:ext cx="2721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시행의 결과로서 나타나는 것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5754960" y="4657778"/>
            <a:ext cx="2721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일어날 수 있는 모든 경우의 사건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5754960" y="5634532"/>
            <a:ext cx="2721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일어날 수 있는 모든 경우의 사건</a:t>
            </a:r>
            <a:endParaRPr lang="ko-KR" altLang="en-US" sz="1200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99" y="3082596"/>
            <a:ext cx="2313149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173" y="3987640"/>
            <a:ext cx="20574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186" y="5027110"/>
            <a:ext cx="109537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6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336" y="5989669"/>
            <a:ext cx="9810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56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923903"/>
            <a:ext cx="3168352" cy="148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830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독립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381642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두 사건이 독립</a:t>
            </a:r>
            <a:r>
              <a:rPr lang="en-US" altLang="ko-KR" dirty="0"/>
              <a:t>(</a:t>
            </a:r>
            <a:r>
              <a:rPr lang="ko-KR" altLang="en-US" dirty="0"/>
              <a:t>獨立</a:t>
            </a:r>
            <a:r>
              <a:rPr lang="en-US" altLang="ko-KR" dirty="0"/>
              <a:t>, </a:t>
            </a:r>
            <a:r>
              <a:rPr lang="en-US" altLang="ko-KR" dirty="0" smtClean="0"/>
              <a:t>independent</a:t>
            </a:r>
            <a:r>
              <a:rPr lang="en-US" altLang="ko-KR" dirty="0"/>
              <a:t>)</a:t>
            </a:r>
            <a:r>
              <a:rPr lang="ko-KR" altLang="en-US" dirty="0"/>
              <a:t>이라는 것은</a:t>
            </a:r>
            <a:r>
              <a:rPr lang="en-US" altLang="ko-KR" dirty="0"/>
              <a:t>, </a:t>
            </a:r>
            <a:r>
              <a:rPr lang="ko-KR" altLang="en-US" dirty="0"/>
              <a:t>둘 중 하나의 사건이 일어날 확률이 다른 사건이 일어날 확률에 영향을 미치지 않는다는 것을 의미한다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예를 </a:t>
            </a:r>
            <a:r>
              <a:rPr lang="ko-KR" altLang="en-US" dirty="0"/>
              <a:t>들어서</a:t>
            </a:r>
            <a:r>
              <a:rPr lang="en-US" altLang="ko-KR" dirty="0"/>
              <a:t>, </a:t>
            </a:r>
            <a:r>
              <a:rPr lang="ko-KR" altLang="en-US" dirty="0"/>
              <a:t>주사위를 두 번 던지는 경우 첫 번째에 </a:t>
            </a:r>
            <a:r>
              <a:rPr lang="en-US" altLang="ko-KR" dirty="0"/>
              <a:t>1</a:t>
            </a:r>
            <a:r>
              <a:rPr lang="ko-KR" altLang="en-US" dirty="0"/>
              <a:t>이 나오는 사건은 두 번째에 </a:t>
            </a:r>
            <a:r>
              <a:rPr lang="en-US" altLang="ko-KR" dirty="0"/>
              <a:t>1</a:t>
            </a:r>
            <a:r>
              <a:rPr lang="ko-KR" altLang="en-US" dirty="0"/>
              <a:t>이 나올 확률에 독립적이다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39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독립사건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ko-KR" altLang="en-US" sz="3200" dirty="0" smtClean="0"/>
              <a:t>독립사건</a:t>
            </a:r>
            <a:r>
              <a:rPr lang="en-US" altLang="ko-KR" sz="3200" dirty="0" smtClean="0"/>
              <a:t>( </a:t>
            </a:r>
            <a:r>
              <a:rPr lang="en-US" altLang="ko-KR" sz="3200" dirty="0"/>
              <a:t>Independent </a:t>
            </a:r>
            <a:r>
              <a:rPr lang="en-US" altLang="ko-KR" sz="3200" dirty="0" smtClean="0"/>
              <a:t>Event)</a:t>
            </a:r>
            <a:r>
              <a:rPr lang="ko-KR" altLang="en-US" sz="3200" dirty="0" smtClean="0"/>
              <a:t>은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서로 다른 사건이 일어날 확률에 영향을 주지 않은 사건들</a:t>
            </a:r>
            <a:endParaRPr lang="ko-KR" altLang="en-US" sz="32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139</a:t>
            </a:fld>
            <a:endParaRPr lang="ko-KR" altLang="en-US"/>
          </a:p>
        </p:txBody>
      </p:sp>
      <p:pic>
        <p:nvPicPr>
          <p:cNvPr id="282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5877272"/>
            <a:ext cx="1933376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39951" y="3360988"/>
            <a:ext cx="3888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조건부 확률은 사건 </a:t>
            </a:r>
            <a:r>
              <a:rPr lang="en-US" altLang="ko-KR" sz="1400" b="1" dirty="0" smtClean="0"/>
              <a:t>B</a:t>
            </a:r>
            <a:r>
              <a:rPr lang="ko-KR" altLang="en-US" sz="1400" b="1" dirty="0" smtClean="0"/>
              <a:t>가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주어졌을 때 </a:t>
            </a:r>
            <a:r>
              <a:rPr lang="en-US" altLang="ko-KR" sz="1400" b="1" dirty="0" smtClean="0"/>
              <a:t>A</a:t>
            </a:r>
            <a:r>
              <a:rPr lang="ko-KR" altLang="en-US" sz="1400" b="1" dirty="0" smtClean="0"/>
              <a:t>가 일어날 확률이지만  두 사건이 독립이라면 </a:t>
            </a:r>
            <a:endParaRPr lang="ko-KR" altLang="en-US" sz="1400" b="1" dirty="0"/>
          </a:p>
        </p:txBody>
      </p:sp>
      <p:pic>
        <p:nvPicPr>
          <p:cNvPr id="2897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4149080"/>
            <a:ext cx="3181350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아래쪽 화살표 4"/>
          <p:cNvSpPr/>
          <p:nvPr/>
        </p:nvSpPr>
        <p:spPr>
          <a:xfrm>
            <a:off x="6160468" y="5085184"/>
            <a:ext cx="484632" cy="621419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979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027912"/>
            <a:ext cx="2880320" cy="169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611560" y="3360988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/>
              <a:t>독립사건의 조건</a:t>
            </a:r>
            <a:endParaRPr lang="ko-KR" altLang="en-US" sz="1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290467" y="5251675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분자영역 변환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9816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추이적 관계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23042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집합 </a:t>
            </a:r>
            <a:r>
              <a:rPr lang="en-US" altLang="ko-KR" dirty="0" smtClean="0"/>
              <a:t>A, B, C</a:t>
            </a:r>
            <a:r>
              <a:rPr lang="ko-KR" altLang="en-US" dirty="0" smtClean="0"/>
              <a:t> </a:t>
            </a:r>
            <a:r>
              <a:rPr lang="ko-KR" altLang="en-US" dirty="0"/>
              <a:t>대하여 정의된 이항관계 </a:t>
            </a:r>
            <a:r>
              <a:rPr lang="ko-KR" altLang="en-US" dirty="0" smtClean="0"/>
              <a:t>추이적 </a:t>
            </a:r>
            <a:r>
              <a:rPr lang="ko-KR" altLang="en-US" dirty="0"/>
              <a:t>관계</a:t>
            </a:r>
            <a:r>
              <a:rPr lang="en-US" altLang="ko-KR" dirty="0"/>
              <a:t>(</a:t>
            </a:r>
            <a:r>
              <a:rPr lang="ko-KR" altLang="en-US" dirty="0" err="1"/>
              <a:t>推移的關係</a:t>
            </a:r>
            <a:r>
              <a:rPr lang="en-US" altLang="ko-KR" dirty="0"/>
              <a:t>, </a:t>
            </a:r>
            <a:r>
              <a:rPr lang="en-US" altLang="ko-KR" dirty="0" smtClean="0"/>
              <a:t>transitive </a:t>
            </a:r>
            <a:r>
              <a:rPr lang="en-US" altLang="ko-KR" dirty="0"/>
              <a:t>relation</a:t>
            </a:r>
            <a:r>
              <a:rPr lang="en-US" altLang="ko-KR" dirty="0" smtClean="0"/>
              <a:t>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263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645024"/>
            <a:ext cx="3960440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23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종속사건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종속사건</a:t>
            </a:r>
            <a:r>
              <a:rPr lang="en-US" altLang="ko-KR" dirty="0" smtClean="0"/>
              <a:t>(Dependent Events)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사건 </a:t>
            </a:r>
            <a:r>
              <a:rPr lang="en-US" altLang="ko-KR" dirty="0" smtClean="0"/>
              <a:t>A</a:t>
            </a:r>
            <a:r>
              <a:rPr lang="ko-KR" altLang="en-US" dirty="0" smtClean="0"/>
              <a:t>가 일어났을 경우에 사건 </a:t>
            </a:r>
            <a:r>
              <a:rPr lang="en-US" altLang="ko-KR" dirty="0" smtClean="0"/>
              <a:t>B</a:t>
            </a:r>
            <a:r>
              <a:rPr lang="ko-KR" altLang="en-US" dirty="0" smtClean="0"/>
              <a:t>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일어날 확률을 말함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140</a:t>
            </a:fld>
            <a:endParaRPr lang="ko-KR" altLang="en-US"/>
          </a:p>
        </p:txBody>
      </p:sp>
      <p:pic>
        <p:nvPicPr>
          <p:cNvPr id="375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930088"/>
            <a:ext cx="108012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58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58" y="2925316"/>
            <a:ext cx="3333750" cy="503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58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085184"/>
            <a:ext cx="2447925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7092280" y="4920725"/>
            <a:ext cx="1224136" cy="904713"/>
            <a:chOff x="5364088" y="4885321"/>
            <a:chExt cx="1224136" cy="904713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088" y="4894684"/>
              <a:ext cx="1224136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796136" y="4885321"/>
              <a:ext cx="360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c</a:t>
              </a:r>
              <a:endParaRPr lang="ko-KR" altLang="en-US" dirty="0"/>
            </a:p>
          </p:txBody>
        </p:sp>
      </p:grpSp>
      <p:pic>
        <p:nvPicPr>
          <p:cNvPr id="37581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836" y="3049141"/>
            <a:ext cx="3152775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300192" y="5290057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같지 않다</a:t>
            </a:r>
            <a:endParaRPr lang="ko-KR" altLang="en-US" sz="1000" dirty="0"/>
          </a:p>
        </p:txBody>
      </p:sp>
      <p:sp>
        <p:nvSpPr>
          <p:cNvPr id="9" name="오른쪽 화살표 8"/>
          <p:cNvSpPr/>
          <p:nvPr/>
        </p:nvSpPr>
        <p:spPr>
          <a:xfrm>
            <a:off x="3779912" y="510539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932040" y="6021288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B</a:t>
            </a:r>
            <a:r>
              <a:rPr lang="ko-KR" altLang="en-US" dirty="0" smtClean="0"/>
              <a:t>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교집합은 </a:t>
            </a:r>
            <a:r>
              <a:rPr lang="en-US" altLang="ko-KR" dirty="0" smtClean="0"/>
              <a:t>1, 3</a:t>
            </a:r>
          </a:p>
          <a:p>
            <a:pPr algn="ctr"/>
            <a:r>
              <a:rPr lang="en-US" altLang="ko-KR" dirty="0" smtClean="0"/>
              <a:t>A</a:t>
            </a:r>
            <a:r>
              <a:rPr lang="ko-KR" altLang="en-US" dirty="0" smtClean="0"/>
              <a:t>여집합과 </a:t>
            </a:r>
            <a:r>
              <a:rPr lang="en-US" altLang="ko-KR" dirty="0" smtClean="0"/>
              <a:t>B</a:t>
            </a:r>
            <a:r>
              <a:rPr lang="ko-KR" altLang="en-US" dirty="0" smtClean="0"/>
              <a:t>이 교집합은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2044692" y="3469754"/>
            <a:ext cx="2095260" cy="895350"/>
            <a:chOff x="1972684" y="3449191"/>
            <a:chExt cx="2095260" cy="895350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4243" y="3449191"/>
              <a:ext cx="108012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5814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4363" y="3789040"/>
              <a:ext cx="743581" cy="360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5815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2684" y="3789040"/>
              <a:ext cx="276225" cy="295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8645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배반사건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배반사건</a:t>
            </a:r>
            <a:r>
              <a:rPr lang="en-US" altLang="ko-KR" dirty="0" smtClean="0"/>
              <a:t>(Exclusive Events)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동시에 일어날 수 없는 두 사건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두 사건의 교집합이 공집합이 되는 사건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141</a:t>
            </a:fld>
            <a:endParaRPr lang="ko-KR" altLang="en-US"/>
          </a:p>
        </p:txBody>
      </p:sp>
      <p:pic>
        <p:nvPicPr>
          <p:cNvPr id="2826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372769"/>
            <a:ext cx="257175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725144"/>
            <a:ext cx="6421388" cy="1696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51720" y="4293096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/>
              <a:t>배반인 경우</a:t>
            </a:r>
            <a:endParaRPr lang="ko-KR" altLang="en-US" sz="1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076056" y="4355812"/>
            <a:ext cx="2016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/>
              <a:t>배반이 아닌 경우</a:t>
            </a:r>
            <a:endParaRPr lang="ko-KR" altLang="en-US" sz="1200" b="1" dirty="0"/>
          </a:p>
        </p:txBody>
      </p:sp>
      <p:pic>
        <p:nvPicPr>
          <p:cNvPr id="3768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034632"/>
            <a:ext cx="4584483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411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확률의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기본 법칙 정리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37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독립시행의 확률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8823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동일한 시행이 여러 번 반복되면 사건이 서로 독립이므로 각 시행이 다른 시행에 영향을 미치지 않음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143</a:t>
            </a:fld>
            <a:endParaRPr lang="ko-KR" altLang="en-US"/>
          </a:p>
        </p:txBody>
      </p:sp>
      <p:pic>
        <p:nvPicPr>
          <p:cNvPr id="248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933057"/>
            <a:ext cx="2869332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88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05" y="3946445"/>
            <a:ext cx="4486275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753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독립시행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8823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주사위를 </a:t>
            </a:r>
            <a:r>
              <a:rPr lang="en-US" altLang="ko-KR" dirty="0" smtClean="0"/>
              <a:t>3</a:t>
            </a:r>
            <a:r>
              <a:rPr lang="ko-KR" altLang="en-US" dirty="0" smtClean="0"/>
              <a:t>번 던질 때 </a:t>
            </a:r>
            <a:r>
              <a:rPr lang="en-US" altLang="ko-KR" dirty="0" smtClean="0"/>
              <a:t>6</a:t>
            </a:r>
            <a:r>
              <a:rPr lang="ko-KR" altLang="en-US" dirty="0" smtClean="0"/>
              <a:t>의 눈이 </a:t>
            </a:r>
            <a:r>
              <a:rPr lang="en-US" altLang="ko-KR" dirty="0" smtClean="0"/>
              <a:t>2</a:t>
            </a:r>
            <a:r>
              <a:rPr lang="ko-KR" altLang="en-US" dirty="0" smtClean="0"/>
              <a:t>번 나올 확률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144</a:t>
            </a:fld>
            <a:endParaRPr lang="ko-KR" altLang="en-US"/>
          </a:p>
        </p:txBody>
      </p:sp>
      <p:pic>
        <p:nvPicPr>
          <p:cNvPr id="2498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131" y="3284984"/>
            <a:ext cx="6038850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449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독립시행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8823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주사위를 </a:t>
            </a:r>
            <a:r>
              <a:rPr lang="en-US" altLang="ko-KR" dirty="0"/>
              <a:t>6</a:t>
            </a:r>
            <a:r>
              <a:rPr lang="ko-KR" altLang="en-US" dirty="0"/>
              <a:t>번 던질 때 </a:t>
            </a:r>
            <a:r>
              <a:rPr lang="en-US" altLang="ko-KR" dirty="0"/>
              <a:t>1 </a:t>
            </a:r>
            <a:r>
              <a:rPr lang="ko-KR" altLang="en-US" dirty="0"/>
              <a:t>또는 </a:t>
            </a:r>
            <a:r>
              <a:rPr lang="en-US" altLang="ko-KR" dirty="0"/>
              <a:t>2</a:t>
            </a:r>
            <a:r>
              <a:rPr lang="ko-KR" altLang="en-US" dirty="0"/>
              <a:t>의 눈이 </a:t>
            </a:r>
            <a:r>
              <a:rPr lang="en-US" altLang="ko-KR" dirty="0"/>
              <a:t>2</a:t>
            </a:r>
            <a:r>
              <a:rPr lang="ko-KR" altLang="en-US" dirty="0"/>
              <a:t>번 나올 확률을 구하여라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145</a:t>
            </a:fld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775583"/>
              </p:ext>
            </p:extLst>
          </p:nvPr>
        </p:nvGraphicFramePr>
        <p:xfrm>
          <a:off x="899592" y="3501008"/>
          <a:ext cx="388843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490"/>
                <a:gridCol w="555490"/>
                <a:gridCol w="555490"/>
                <a:gridCol w="555490"/>
                <a:gridCol w="555490"/>
                <a:gridCol w="555490"/>
                <a:gridCol w="555490"/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 or</a:t>
                      </a:r>
                      <a:r>
                        <a:rPr lang="en-US" altLang="ko-KR" sz="900" baseline="0" dirty="0" smtClean="0"/>
                        <a:t> 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o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o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1 or</a:t>
                      </a:r>
                      <a:r>
                        <a:rPr lang="en-US" altLang="ko-KR" sz="900" baseline="0" dirty="0" smtClean="0"/>
                        <a:t> 2</a:t>
                      </a:r>
                      <a:endParaRPr lang="ko-KR" altLang="en-US" sz="9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o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o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1 or</a:t>
                      </a:r>
                      <a:r>
                        <a:rPr lang="en-US" altLang="ko-KR" sz="900" baseline="0" dirty="0" smtClean="0"/>
                        <a:t> 2</a:t>
                      </a:r>
                      <a:endParaRPr lang="ko-KR" altLang="en-US" sz="9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o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o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1 or</a:t>
                      </a:r>
                      <a:r>
                        <a:rPr lang="en-US" altLang="ko-KR" sz="900" baseline="0" dirty="0" smtClean="0"/>
                        <a:t> 2</a:t>
                      </a:r>
                      <a:endParaRPr lang="ko-KR" altLang="en-US" sz="9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o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o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1 or</a:t>
                      </a:r>
                      <a:r>
                        <a:rPr lang="en-US" altLang="ko-KR" sz="900" baseline="0" dirty="0" smtClean="0"/>
                        <a:t> 2</a:t>
                      </a:r>
                      <a:endParaRPr lang="ko-KR" altLang="en-US" sz="9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o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o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1 or</a:t>
                      </a:r>
                      <a:r>
                        <a:rPr lang="en-US" altLang="ko-KR" sz="900" baseline="0" dirty="0" smtClean="0"/>
                        <a:t> 2</a:t>
                      </a:r>
                      <a:endParaRPr lang="ko-KR" altLang="en-US" sz="9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o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o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859" y="3717032"/>
            <a:ext cx="2869332" cy="1296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92080" y="3140968"/>
            <a:ext cx="3456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1or 2  </a:t>
            </a:r>
            <a:r>
              <a:rPr lang="ko-KR" altLang="en-US" sz="1400" dirty="0" smtClean="0"/>
              <a:t>확률 </a:t>
            </a:r>
            <a:r>
              <a:rPr lang="en-US" altLang="ko-KR" sz="1400" dirty="0" smtClean="0"/>
              <a:t>= 2/6 = 1/3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5585606" y="5229200"/>
            <a:ext cx="28693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 </a:t>
            </a:r>
            <a:r>
              <a:rPr lang="en-US" altLang="ko-KR" baseline="-25000" dirty="0" smtClean="0"/>
              <a:t>6</a:t>
            </a:r>
            <a:r>
              <a:rPr lang="en-US" altLang="ko-KR" dirty="0" smtClean="0"/>
              <a:t>C</a:t>
            </a:r>
            <a:r>
              <a:rPr lang="en-US" altLang="ko-KR" baseline="-25000" dirty="0" smtClean="0"/>
              <a:t>2</a:t>
            </a:r>
            <a:r>
              <a:rPr lang="en-US" altLang="ko-KR" dirty="0" smtClean="0"/>
              <a:t>(1/3)</a:t>
            </a:r>
            <a:r>
              <a:rPr lang="en-US" altLang="ko-KR" baseline="30000" dirty="0" smtClean="0"/>
              <a:t>2</a:t>
            </a:r>
            <a:r>
              <a:rPr lang="en-US" altLang="ko-KR" dirty="0" smtClean="0"/>
              <a:t>(1-1/3) </a:t>
            </a:r>
            <a:r>
              <a:rPr lang="en-US" altLang="ko-KR" baseline="30000" dirty="0" smtClean="0"/>
              <a:t>6-2</a:t>
            </a:r>
          </a:p>
          <a:p>
            <a:r>
              <a:rPr lang="en-US" altLang="ko-KR" dirty="0" smtClean="0"/>
              <a:t>= 6!/2!4! (1/9)(4/81)</a:t>
            </a:r>
            <a:endParaRPr lang="en-US" altLang="ko-KR" baseline="30000" dirty="0" smtClean="0"/>
          </a:p>
          <a:p>
            <a:r>
              <a:rPr lang="en-US" altLang="ko-KR" dirty="0" smtClean="0"/>
              <a:t>= 15*(16/729)</a:t>
            </a:r>
          </a:p>
          <a:p>
            <a:r>
              <a:rPr lang="en-US" altLang="ko-KR" dirty="0" smtClean="0"/>
              <a:t>= 80/243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826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확률의 덧셈정리 조건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104456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• </a:t>
            </a:r>
            <a:r>
              <a:rPr lang="ko-KR" altLang="en-US" dirty="0"/>
              <a:t>두 사건 중 적어도 하나의 사건이 일어날 확률과 관련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• </a:t>
            </a:r>
            <a:r>
              <a:rPr lang="ko-KR" altLang="en-US" dirty="0"/>
              <a:t>좁은 의미의 덧셈법칙은 상호배반일 경우만 가능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• </a:t>
            </a:r>
            <a:r>
              <a:rPr lang="ko-KR" altLang="en-US" dirty="0"/>
              <a:t>배반이 아닌 경우 중복 계산되는 부분을 제거해야 한다</a:t>
            </a:r>
            <a:r>
              <a:rPr lang="en-US" altLang="ko-KR" dirty="0"/>
              <a:t>.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146</a:t>
            </a:fld>
            <a:endParaRPr lang="ko-KR" altLang="en-US"/>
          </a:p>
        </p:txBody>
      </p:sp>
      <p:pic>
        <p:nvPicPr>
          <p:cNvPr id="417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525" y="2276873"/>
            <a:ext cx="4686300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7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7" y="3789040"/>
            <a:ext cx="6683077" cy="726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537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곱셈법칙 조건 </a:t>
            </a:r>
            <a:r>
              <a:rPr lang="en-US" altLang="ko-KR" dirty="0" smtClean="0"/>
              <a:t>: </a:t>
            </a:r>
            <a:r>
              <a:rPr lang="ko-KR" altLang="en-US" dirty="0"/>
              <a:t>결합확률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536504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• </a:t>
            </a:r>
            <a:r>
              <a:rPr lang="ko-KR" altLang="en-US" dirty="0"/>
              <a:t>두 사건이 함께 일어날 확률과 </a:t>
            </a:r>
            <a:r>
              <a:rPr lang="ko-KR" altLang="en-US" dirty="0" smtClean="0"/>
              <a:t>관련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• </a:t>
            </a:r>
            <a:r>
              <a:rPr lang="ko-KR" altLang="en-US" dirty="0"/>
              <a:t>좁은 의미의 곱셈법칙은 상호독립일 경우만 가능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• </a:t>
            </a:r>
            <a:r>
              <a:rPr lang="ko-KR" altLang="en-US" dirty="0"/>
              <a:t>독립이 아닌 </a:t>
            </a:r>
            <a:r>
              <a:rPr lang="en-US" altLang="ko-KR" dirty="0"/>
              <a:t>(</a:t>
            </a:r>
            <a:r>
              <a:rPr lang="ko-KR" altLang="en-US" dirty="0"/>
              <a:t>종속의</a:t>
            </a:r>
            <a:r>
              <a:rPr lang="en-US" altLang="ko-KR" dirty="0"/>
              <a:t>) </a:t>
            </a:r>
            <a:r>
              <a:rPr lang="ko-KR" altLang="en-US" dirty="0"/>
              <a:t>경우 하나의 주변확률과 다른 하나의 조건부확률을 곱해야 </a:t>
            </a:r>
            <a:r>
              <a:rPr lang="ko-KR" altLang="en-US" dirty="0" smtClean="0"/>
              <a:t>한다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147</a:t>
            </a:fld>
            <a:endParaRPr lang="ko-KR" altLang="en-US"/>
          </a:p>
        </p:txBody>
      </p:sp>
      <p:pic>
        <p:nvPicPr>
          <p:cNvPr id="416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861048"/>
            <a:ext cx="390525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6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055" y="2132856"/>
            <a:ext cx="378142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920" y="4056881"/>
            <a:ext cx="3021335" cy="694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390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조건부 </a:t>
            </a:r>
            <a:r>
              <a:rPr lang="ko-KR" altLang="en-US" dirty="0" smtClean="0"/>
              <a:t>확률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331236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조건부 확률 </a:t>
            </a:r>
            <a:r>
              <a:rPr lang="en-US" altLang="ko-KR" dirty="0"/>
              <a:t>(conditional probability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이란 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사건 </a:t>
            </a:r>
            <a:r>
              <a:rPr lang="en-US" altLang="ko-KR" dirty="0" smtClean="0"/>
              <a:t>B</a:t>
            </a:r>
            <a:r>
              <a:rPr lang="ko-KR" altLang="en-US" dirty="0" smtClean="0"/>
              <a:t>가 </a:t>
            </a:r>
            <a:r>
              <a:rPr lang="ko-KR" altLang="en-US" dirty="0"/>
              <a:t>일어났다고 가정했을 때에 </a:t>
            </a:r>
            <a:r>
              <a:rPr lang="ko-KR" altLang="en-US" dirty="0" smtClean="0"/>
              <a:t>사건 </a:t>
            </a:r>
            <a:r>
              <a:rPr lang="en-US" altLang="ko-KR" dirty="0" smtClean="0"/>
              <a:t>A</a:t>
            </a:r>
            <a:r>
              <a:rPr lang="ko-KR" altLang="en-US" dirty="0" smtClean="0"/>
              <a:t>가 </a:t>
            </a:r>
            <a:r>
              <a:rPr lang="ko-KR" altLang="en-US" dirty="0"/>
              <a:t>일어날 확률을 가리켜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pPr marL="0" indent="0" algn="ctr">
              <a:lnSpc>
                <a:spcPct val="120000"/>
              </a:lnSpc>
              <a:buNone/>
            </a:pPr>
            <a:r>
              <a:rPr lang="en-US" altLang="ko-KR" sz="3600" b="1" dirty="0" smtClean="0"/>
              <a:t>P(A┃B) </a:t>
            </a:r>
            <a:r>
              <a:rPr lang="ko-KR" altLang="en-US" dirty="0" smtClean="0"/>
              <a:t>로 표시하고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이를 사</a:t>
            </a:r>
            <a:r>
              <a:rPr lang="ko-KR" altLang="en-US" dirty="0"/>
              <a:t>건</a:t>
            </a:r>
            <a:r>
              <a:rPr lang="ko-KR" altLang="en-US" dirty="0" smtClean="0"/>
              <a:t> </a:t>
            </a:r>
            <a:r>
              <a:rPr lang="en-US" altLang="ko-KR" dirty="0" smtClean="0"/>
              <a:t>B</a:t>
            </a:r>
            <a:r>
              <a:rPr lang="ko-KR" altLang="en-US" dirty="0" smtClean="0"/>
              <a:t>를 </a:t>
            </a:r>
            <a:r>
              <a:rPr lang="ko-KR" altLang="en-US" dirty="0"/>
              <a:t>조건으로 하는 </a:t>
            </a:r>
            <a:r>
              <a:rPr lang="en-US" altLang="ko-KR" dirty="0" smtClean="0"/>
              <a:t>A</a:t>
            </a:r>
            <a:r>
              <a:rPr lang="ko-KR" altLang="en-US" dirty="0" smtClean="0"/>
              <a:t>의 </a:t>
            </a:r>
            <a:r>
              <a:rPr lang="ko-KR" altLang="en-US" dirty="0"/>
              <a:t>조건부 확률이라 한다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148</a:t>
            </a:fld>
            <a:endParaRPr lang="ko-KR" alt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121188"/>
            <a:ext cx="2850430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5121188"/>
            <a:ext cx="3678374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608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조건부 </a:t>
            </a:r>
            <a:r>
              <a:rPr lang="ko-KR" altLang="en-US" dirty="0" smtClean="0"/>
              <a:t>확률공식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벤다이어그램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88232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P(A|B) : </a:t>
            </a:r>
            <a:r>
              <a:rPr lang="ko-KR" altLang="en-US" dirty="0"/>
              <a:t>조건부확률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• </a:t>
            </a:r>
            <a:r>
              <a:rPr lang="ko-KR" altLang="en-US" dirty="0"/>
              <a:t>사건 </a:t>
            </a:r>
            <a:r>
              <a:rPr lang="en-US" altLang="ko-KR" dirty="0"/>
              <a:t>B </a:t>
            </a:r>
            <a:r>
              <a:rPr lang="ko-KR" altLang="en-US" dirty="0"/>
              <a:t>가 주어진 조건 하에서 사건 </a:t>
            </a:r>
            <a:r>
              <a:rPr lang="en-US" altLang="ko-KR" dirty="0"/>
              <a:t>A </a:t>
            </a:r>
            <a:r>
              <a:rPr lang="ko-KR" altLang="en-US" dirty="0" smtClean="0"/>
              <a:t>가 일어날 </a:t>
            </a:r>
            <a:r>
              <a:rPr lang="ko-KR" altLang="en-US" dirty="0"/>
              <a:t>확률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• </a:t>
            </a:r>
            <a:r>
              <a:rPr lang="ko-KR" altLang="en-US" dirty="0"/>
              <a:t>사건 </a:t>
            </a:r>
            <a:r>
              <a:rPr lang="en-US" altLang="ko-KR" dirty="0"/>
              <a:t>B </a:t>
            </a:r>
            <a:r>
              <a:rPr lang="ko-KR" altLang="en-US" dirty="0"/>
              <a:t>에만 포커스를 맞춤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• </a:t>
            </a:r>
            <a:r>
              <a:rPr lang="ko-KR" altLang="en-US" dirty="0"/>
              <a:t>사건 </a:t>
            </a:r>
            <a:r>
              <a:rPr lang="en-US" altLang="ko-KR" dirty="0"/>
              <a:t>B</a:t>
            </a:r>
            <a:r>
              <a:rPr lang="ko-KR" altLang="en-US" dirty="0"/>
              <a:t>의 확률에 대한 사건 </a:t>
            </a: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 </a:t>
            </a:r>
            <a:r>
              <a:rPr lang="ko-KR" altLang="en-US" dirty="0" smtClean="0"/>
              <a:t>결합사건확률의 </a:t>
            </a:r>
            <a:r>
              <a:rPr lang="ko-KR" altLang="en-US" dirty="0"/>
              <a:t>상대적 크기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149</a:t>
            </a:fld>
            <a:endParaRPr lang="ko-KR" altLang="en-US"/>
          </a:p>
        </p:txBody>
      </p:sp>
      <p:pic>
        <p:nvPicPr>
          <p:cNvPr id="295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36" y="3933056"/>
            <a:ext cx="4169972" cy="1621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5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006" y="5157192"/>
            <a:ext cx="3943197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29404" y="4756501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P(B) </a:t>
            </a:r>
            <a:r>
              <a:rPr lang="ko-KR" altLang="en-US" dirty="0" smtClean="0"/>
              <a:t>구하기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벤다이어그램</a:t>
            </a:r>
            <a:endParaRPr lang="ko-KR" altLang="en-US" dirty="0"/>
          </a:p>
        </p:txBody>
      </p:sp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5531742"/>
            <a:ext cx="207645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097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23042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중복을 허용하지 </a:t>
            </a:r>
            <a:r>
              <a:rPr lang="ko-KR" altLang="en-US" dirty="0" smtClean="0"/>
              <a:t>않고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순서가 없음</a:t>
            </a:r>
            <a:r>
              <a:rPr lang="en-US" altLang="ko-KR" dirty="0" smtClean="0"/>
              <a:t> </a:t>
            </a:r>
            <a:r>
              <a:rPr lang="en-US" altLang="ko-KR" dirty="0"/>
              <a:t>(unordered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r>
              <a:rPr lang="ko-KR" altLang="en-US" dirty="0" smtClean="0"/>
              <a:t>교집합</a:t>
            </a:r>
            <a:r>
              <a:rPr lang="en-US" altLang="ko-KR" dirty="0" smtClean="0"/>
              <a:t>(&amp;), </a:t>
            </a:r>
            <a:r>
              <a:rPr lang="ko-KR" altLang="en-US" dirty="0" smtClean="0"/>
              <a:t>합집합</a:t>
            </a:r>
            <a:r>
              <a:rPr lang="en-US" altLang="ko-KR" dirty="0" smtClean="0"/>
              <a:t>(|), </a:t>
            </a:r>
            <a:r>
              <a:rPr lang="ko-KR" altLang="en-US" dirty="0" err="1" smtClean="0"/>
              <a:t>차집합</a:t>
            </a:r>
            <a:r>
              <a:rPr lang="en-US" altLang="ko-KR" dirty="0" smtClean="0"/>
              <a:t>(-) </a:t>
            </a:r>
            <a:r>
              <a:rPr lang="ko-KR" altLang="en-US" dirty="0" smtClean="0"/>
              <a:t>연산 처리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Set: mutable set</a:t>
            </a:r>
          </a:p>
          <a:p>
            <a:pPr marL="0" indent="0">
              <a:buNone/>
            </a:pPr>
            <a:r>
              <a:rPr lang="en-US" altLang="ko-KR" dirty="0" err="1" smtClean="0"/>
              <a:t>Frozenset</a:t>
            </a:r>
            <a:r>
              <a:rPr lang="en-US" altLang="ko-KR" dirty="0" smtClean="0"/>
              <a:t>: immutable set</a:t>
            </a:r>
            <a:endParaRPr lang="en-US" altLang="ko-KR" b="1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933056"/>
            <a:ext cx="7488832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40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조건부 </a:t>
            </a:r>
            <a:r>
              <a:rPr lang="ko-KR" altLang="en-US" dirty="0" smtClean="0"/>
              <a:t>확률공식 유도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조건부 확률에 대한 식 유도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150</a:t>
            </a:fld>
            <a:endParaRPr lang="ko-KR" altLang="en-US"/>
          </a:p>
        </p:txBody>
      </p:sp>
      <p:pic>
        <p:nvPicPr>
          <p:cNvPr id="3696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416" y="5373216"/>
            <a:ext cx="2381250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967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695936"/>
            <a:ext cx="400050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967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03" y="2348880"/>
            <a:ext cx="794385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96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79" y="3453780"/>
            <a:ext cx="4886325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967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556792"/>
            <a:ext cx="207645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001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조건부 </a:t>
            </a:r>
            <a:r>
              <a:rPr lang="ko-KR" altLang="en-US" dirty="0" smtClean="0"/>
              <a:t>확률공식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주사위가 소수이면서 홀수가 나올 확률은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A:</a:t>
            </a:r>
            <a:r>
              <a:rPr lang="ko-KR" altLang="en-US" dirty="0" smtClean="0"/>
              <a:t>홀수</a:t>
            </a:r>
            <a:r>
              <a:rPr lang="en-US" altLang="ko-KR" dirty="0" smtClean="0"/>
              <a:t>= {1,3,5}, B:</a:t>
            </a:r>
            <a:r>
              <a:rPr lang="ko-KR" altLang="en-US" dirty="0" smtClean="0"/>
              <a:t>소수</a:t>
            </a:r>
            <a:r>
              <a:rPr lang="en-US" altLang="ko-KR" dirty="0" smtClean="0"/>
              <a:t>={2,3,5}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A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B</a:t>
            </a:r>
            <a:r>
              <a:rPr lang="ko-KR" altLang="en-US" dirty="0" smtClean="0"/>
              <a:t>이 교집합 </a:t>
            </a:r>
            <a:r>
              <a:rPr lang="en-US" altLang="ko-KR" dirty="0" smtClean="0"/>
              <a:t>= {3,5}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151</a:t>
            </a:fld>
            <a:endParaRPr lang="ko-KR" altLang="en-US"/>
          </a:p>
        </p:txBody>
      </p:sp>
      <p:pic>
        <p:nvPicPr>
          <p:cNvPr id="2529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441914"/>
            <a:ext cx="4242420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29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645025"/>
            <a:ext cx="3096344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339752" y="5949280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P(B | A)    =  '4 </a:t>
            </a:r>
            <a:r>
              <a:rPr lang="ko-KR" altLang="en-US" sz="1400" dirty="0"/>
              <a:t>이하의 눈이 나왔을 때 그 눈이 짝수 일 확률</a:t>
            </a:r>
            <a:r>
              <a:rPr lang="en-US" altLang="ko-KR" sz="1400" dirty="0"/>
              <a:t>' =   2/4 </a:t>
            </a:r>
          </a:p>
          <a:p>
            <a:r>
              <a:rPr lang="en-US" altLang="ko-KR" sz="1400" dirty="0"/>
              <a:t>P(A | B)    = '</a:t>
            </a:r>
            <a:r>
              <a:rPr lang="ko-KR" altLang="en-US" sz="1400" dirty="0"/>
              <a:t>짝수의 눈이 </a:t>
            </a:r>
            <a:r>
              <a:rPr lang="ko-KR" altLang="en-US" sz="1400" dirty="0" err="1"/>
              <a:t>나왔을때</a:t>
            </a:r>
            <a:r>
              <a:rPr lang="ko-KR" altLang="en-US" sz="1400" dirty="0"/>
              <a:t> 그 눈이 </a:t>
            </a:r>
            <a:r>
              <a:rPr lang="en-US" altLang="ko-KR" sz="1400" dirty="0"/>
              <a:t>4</a:t>
            </a:r>
            <a:r>
              <a:rPr lang="ko-KR" altLang="en-US" sz="1400" dirty="0"/>
              <a:t>이하일 확률</a:t>
            </a:r>
            <a:r>
              <a:rPr lang="en-US" altLang="ko-KR" sz="1400" dirty="0"/>
              <a:t>' = 2/3</a:t>
            </a:r>
          </a:p>
        </p:txBody>
      </p:sp>
    </p:spTree>
    <p:extLst>
      <p:ext uri="{BB962C8B-B14F-4D97-AF65-F5344CB8AC3E}">
        <p14:creationId xmlns:p14="http://schemas.microsoft.com/office/powerpoint/2010/main" val="54055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조건부 </a:t>
            </a:r>
            <a:r>
              <a:rPr lang="ko-KR" altLang="en-US" dirty="0" smtClean="0"/>
              <a:t>확률 예시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52128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y</a:t>
            </a:r>
            <a:r>
              <a:rPr lang="ko-KR" altLang="en-US" dirty="0" smtClean="0"/>
              <a:t>를 뽑을 사건</a:t>
            </a:r>
            <a:r>
              <a:rPr lang="en-US" altLang="ko-KR" dirty="0"/>
              <a:t> </a:t>
            </a:r>
            <a:r>
              <a:rPr lang="en-US" altLang="ko-KR" dirty="0" smtClean="0"/>
              <a:t>A p(A) =  13/20,  </a:t>
            </a:r>
            <a:r>
              <a:rPr lang="ko-KR" altLang="en-US" dirty="0" smtClean="0"/>
              <a:t>불량을  뽑을 사건 </a:t>
            </a:r>
            <a:r>
              <a:rPr lang="en-US" altLang="ko-KR" dirty="0" smtClean="0"/>
              <a:t>B p(B) =8/20,  y</a:t>
            </a:r>
            <a:r>
              <a:rPr lang="ko-KR" altLang="en-US" dirty="0" smtClean="0"/>
              <a:t>를 뽑았는데 불량인 사건 </a:t>
            </a:r>
            <a:r>
              <a:rPr lang="en-US" altLang="ko-KR" dirty="0" smtClean="0"/>
              <a:t>p(A &amp; B)=</a:t>
            </a:r>
            <a:r>
              <a:rPr lang="ko-KR" altLang="en-US" dirty="0" smtClean="0"/>
              <a:t> </a:t>
            </a:r>
            <a:r>
              <a:rPr lang="en-US" altLang="ko-KR" dirty="0" smtClean="0"/>
              <a:t>2/20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y</a:t>
            </a:r>
            <a:r>
              <a:rPr lang="ko-KR" altLang="en-US" dirty="0" smtClean="0"/>
              <a:t>를  </a:t>
            </a:r>
            <a:r>
              <a:rPr lang="ko-KR" altLang="en-US" dirty="0"/>
              <a:t>뽑혔을 때 그것이 썩은 것일 확률은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152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393491"/>
              </p:ext>
            </p:extLst>
          </p:nvPr>
        </p:nvGraphicFramePr>
        <p:xfrm>
          <a:off x="539552" y="3284984"/>
          <a:ext cx="48768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 sum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양호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불량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284984"/>
            <a:ext cx="33337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57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170884"/>
            <a:ext cx="7229475" cy="1124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815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조건부 </a:t>
            </a:r>
            <a:r>
              <a:rPr lang="ko-KR" altLang="en-US" dirty="0" smtClean="0"/>
              <a:t>확률 예시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52128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y</a:t>
            </a:r>
            <a:r>
              <a:rPr lang="ko-KR" altLang="en-US" dirty="0" smtClean="0"/>
              <a:t>를 뽑을 사건</a:t>
            </a:r>
            <a:r>
              <a:rPr lang="en-US" altLang="ko-KR" dirty="0"/>
              <a:t> </a:t>
            </a:r>
            <a:r>
              <a:rPr lang="en-US" altLang="ko-KR" dirty="0" smtClean="0"/>
              <a:t>A p(A) =  13/20,  </a:t>
            </a:r>
            <a:r>
              <a:rPr lang="ko-KR" altLang="en-US" dirty="0" smtClean="0"/>
              <a:t>불량을  뽑을 사건 </a:t>
            </a:r>
            <a:r>
              <a:rPr lang="en-US" altLang="ko-KR" dirty="0" smtClean="0"/>
              <a:t>B p(B) =8/20,  y</a:t>
            </a:r>
            <a:r>
              <a:rPr lang="ko-KR" altLang="en-US" dirty="0" smtClean="0"/>
              <a:t>를 뽑았는데 불량인 사건 </a:t>
            </a:r>
            <a:r>
              <a:rPr lang="en-US" altLang="ko-KR" dirty="0" smtClean="0"/>
              <a:t>p(A &amp; B)=</a:t>
            </a:r>
            <a:r>
              <a:rPr lang="ko-KR" altLang="en-US" dirty="0" smtClean="0"/>
              <a:t> </a:t>
            </a:r>
            <a:r>
              <a:rPr lang="en-US" altLang="ko-KR" dirty="0" smtClean="0"/>
              <a:t>2/20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불량을 뽑을 사건이 발생할 때 </a:t>
            </a:r>
            <a:r>
              <a:rPr lang="en-US" altLang="ko-KR" dirty="0" smtClean="0"/>
              <a:t>y</a:t>
            </a:r>
            <a:r>
              <a:rPr lang="ko-KR" altLang="en-US" dirty="0" smtClean="0"/>
              <a:t>를 뽑을 사건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153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242942"/>
              </p:ext>
            </p:extLst>
          </p:nvPr>
        </p:nvGraphicFramePr>
        <p:xfrm>
          <a:off x="539552" y="3284984"/>
          <a:ext cx="48768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 sum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양호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불량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157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337212"/>
            <a:ext cx="7334250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284984"/>
            <a:ext cx="33337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16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예시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주사위 짝수일 때</a:t>
            </a:r>
            <a:r>
              <a:rPr lang="en-US" altLang="ko-KR" dirty="0" smtClean="0"/>
              <a:t>(event1)</a:t>
            </a:r>
            <a:r>
              <a:rPr lang="ko-KR" altLang="en-US" dirty="0" smtClean="0"/>
              <a:t> 특정 값</a:t>
            </a:r>
            <a:r>
              <a:rPr lang="en-US" altLang="ko-KR" dirty="0" smtClean="0"/>
              <a:t>(event2,4)</a:t>
            </a:r>
            <a:r>
              <a:rPr lang="ko-KR" altLang="en-US" dirty="0" smtClean="0"/>
              <a:t>이 나오는 </a:t>
            </a:r>
            <a:r>
              <a:rPr lang="en-US" altLang="ko-KR" dirty="0" smtClean="0"/>
              <a:t>P(A </a:t>
            </a:r>
            <a:r>
              <a:rPr lang="en-US" altLang="ko-KR" dirty="0"/>
              <a:t>&amp; B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조건부확률로 구하기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154</a:t>
            </a:fld>
            <a:endParaRPr lang="ko-KR" altLang="en-US"/>
          </a:p>
        </p:txBody>
      </p:sp>
      <p:pic>
        <p:nvPicPr>
          <p:cNvPr id="3696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986" y="2911428"/>
            <a:ext cx="4886325" cy="693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8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1" y="3645024"/>
            <a:ext cx="4931643" cy="3024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783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베이즈</a:t>
            </a:r>
            <a:r>
              <a:rPr lang="ko-KR" altLang="en-US" dirty="0" smtClean="0"/>
              <a:t> 정리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60851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사건 </a:t>
            </a:r>
            <a:r>
              <a:rPr lang="en-US" altLang="ko-KR" dirty="0"/>
              <a:t>A</a:t>
            </a:r>
            <a:r>
              <a:rPr lang="ko-KR" altLang="en-US" dirty="0"/>
              <a:t>가 있고 사건 </a:t>
            </a:r>
            <a:r>
              <a:rPr lang="en-US" altLang="ko-KR" dirty="0"/>
              <a:t>B</a:t>
            </a:r>
            <a:r>
              <a:rPr lang="ko-KR" altLang="en-US" dirty="0"/>
              <a:t>가 있을 때 사건 </a:t>
            </a:r>
            <a:r>
              <a:rPr lang="en-US" altLang="ko-KR" dirty="0"/>
              <a:t>B</a:t>
            </a:r>
            <a:r>
              <a:rPr lang="ko-KR" altLang="en-US" dirty="0"/>
              <a:t>가 일어난 것을 전제로 한 사건 </a:t>
            </a:r>
            <a:r>
              <a:rPr lang="en-US" altLang="ko-KR" dirty="0"/>
              <a:t>A</a:t>
            </a:r>
            <a:r>
              <a:rPr lang="ko-KR" altLang="en-US" dirty="0"/>
              <a:t>의 조건부 확률을 구하고 싶다</a:t>
            </a:r>
            <a:r>
              <a:rPr lang="en-US" altLang="ko-KR" dirty="0"/>
              <a:t>. </a:t>
            </a:r>
            <a:r>
              <a:rPr lang="ko-KR" altLang="en-US" dirty="0"/>
              <a:t>그런데 지금 알고 있는 것은 사건 </a:t>
            </a:r>
            <a:r>
              <a:rPr lang="en-US" altLang="ko-KR" dirty="0"/>
              <a:t>A</a:t>
            </a:r>
            <a:r>
              <a:rPr lang="ko-KR" altLang="en-US" dirty="0"/>
              <a:t>가 일어난 것을 전제로 한 사건 </a:t>
            </a:r>
            <a:r>
              <a:rPr lang="en-US" altLang="ko-KR" dirty="0"/>
              <a:t>B</a:t>
            </a:r>
            <a:r>
              <a:rPr lang="ko-KR" altLang="en-US" dirty="0"/>
              <a:t>의 조건부 확률</a:t>
            </a:r>
            <a:r>
              <a:rPr lang="en-US" altLang="ko-KR" dirty="0"/>
              <a:t>, A</a:t>
            </a:r>
            <a:r>
              <a:rPr lang="ko-KR" altLang="en-US" dirty="0"/>
              <a:t>의 확률</a:t>
            </a:r>
            <a:r>
              <a:rPr lang="en-US" altLang="ko-KR" dirty="0"/>
              <a:t>, B</a:t>
            </a:r>
            <a:r>
              <a:rPr lang="ko-KR" altLang="en-US" dirty="0"/>
              <a:t>의 확률뿐이다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05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베이즈</a:t>
            </a:r>
            <a:r>
              <a:rPr lang="ko-KR" altLang="en-US" dirty="0" smtClean="0"/>
              <a:t> 사용 이유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608512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기존   </a:t>
            </a:r>
            <a:r>
              <a:rPr lang="en-US" altLang="ko-KR" dirty="0"/>
              <a:t>: </a:t>
            </a:r>
            <a:r>
              <a:rPr lang="ko-KR" altLang="en-US" dirty="0"/>
              <a:t>모집단을 변하지 않은 대상으로 봄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    </a:t>
            </a:r>
            <a:r>
              <a:rPr lang="en-US" altLang="ko-KR" dirty="0"/>
              <a:t>- </a:t>
            </a:r>
            <a:r>
              <a:rPr lang="ko-KR" altLang="en-US" dirty="0"/>
              <a:t>모집단에 대해 규정시킨 확률분포 또는 </a:t>
            </a:r>
            <a:r>
              <a:rPr lang="ko-KR" altLang="en-US" dirty="0" err="1" smtClean="0"/>
              <a:t>모수를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r>
              <a:rPr lang="ko-KR" altLang="en-US" dirty="0" smtClean="0"/>
              <a:t> </a:t>
            </a:r>
            <a:r>
              <a:rPr lang="ko-KR" altLang="en-US" dirty="0"/>
              <a:t>출발점으로 </a:t>
            </a:r>
            <a:r>
              <a:rPr lang="ko-KR" altLang="en-US" dirty="0" smtClean="0"/>
              <a:t>삼음</a:t>
            </a:r>
            <a:endParaRPr lang="ko-KR" alt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베이즈</a:t>
            </a:r>
            <a:r>
              <a:rPr lang="ko-KR" altLang="en-US" dirty="0" smtClean="0"/>
              <a:t>  </a:t>
            </a:r>
            <a:r>
              <a:rPr lang="en-US" altLang="ko-KR" dirty="0"/>
              <a:t>: </a:t>
            </a:r>
            <a:r>
              <a:rPr lang="ko-KR" altLang="en-US" dirty="0"/>
              <a:t>모집단을 미리 </a:t>
            </a:r>
            <a:r>
              <a:rPr lang="ko-KR" altLang="en-US" dirty="0" err="1"/>
              <a:t>확정짓지</a:t>
            </a:r>
            <a:r>
              <a:rPr lang="ko-KR" altLang="en-US" dirty="0"/>
              <a:t> 않음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    </a:t>
            </a:r>
            <a:r>
              <a:rPr lang="en-US" altLang="ko-KR" dirty="0"/>
              <a:t>- </a:t>
            </a:r>
            <a:r>
              <a:rPr lang="ko-KR" altLang="en-US" dirty="0" err="1"/>
              <a:t>모수를</a:t>
            </a:r>
            <a:r>
              <a:rPr lang="ko-KR" altLang="en-US" dirty="0"/>
              <a:t> 확률변수 처럼 취급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    </a:t>
            </a:r>
            <a:r>
              <a:rPr lang="en-US" altLang="ko-KR" dirty="0"/>
              <a:t>- </a:t>
            </a:r>
            <a:r>
              <a:rPr lang="ko-KR" altLang="en-US" dirty="0"/>
              <a:t>매 표본 마다 나오는 데이터를 출발점으로 </a:t>
            </a:r>
            <a:r>
              <a:rPr lang="ko-KR" altLang="en-US" dirty="0" smtClean="0"/>
              <a:t>삼음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. </a:t>
            </a:r>
            <a:r>
              <a:rPr lang="ko-KR" altLang="en-US" dirty="0"/>
              <a:t>정보가 증가됨에 따라</a:t>
            </a:r>
            <a:r>
              <a:rPr lang="en-US" altLang="ko-KR" dirty="0"/>
              <a:t>, </a:t>
            </a:r>
            <a:r>
              <a:rPr lang="ko-KR" altLang="en-US" dirty="0"/>
              <a:t>확률이 수정</a:t>
            </a:r>
            <a:r>
              <a:rPr lang="en-US" altLang="ko-KR" dirty="0"/>
              <a:t>/</a:t>
            </a:r>
            <a:r>
              <a:rPr lang="ko-KR" altLang="en-US" dirty="0"/>
              <a:t>정제됨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07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베이즈</a:t>
            </a:r>
            <a:r>
              <a:rPr lang="ko-KR" altLang="en-US" dirty="0" smtClean="0"/>
              <a:t> 정리 용어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464496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b="1" dirty="0" smtClean="0"/>
              <a:t>사전확률</a:t>
            </a:r>
            <a:r>
              <a:rPr lang="en-US" altLang="ko-KR" b="1" dirty="0" smtClean="0"/>
              <a:t>(prior probability)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ym typeface="Wingdings" panose="05000000000000000000" pitchFamily="2" charset="2"/>
              </a:rPr>
              <a:t>이미 알고 있는 사건으로부터 나온 확률로 위의 </a:t>
            </a:r>
            <a:r>
              <a:rPr lang="ko-KR" altLang="en-US" dirty="0" err="1" smtClean="0">
                <a:sym typeface="Wingdings" panose="05000000000000000000" pitchFamily="2" charset="2"/>
              </a:rPr>
              <a:t>베이즈</a:t>
            </a:r>
            <a:r>
              <a:rPr lang="ko-KR" altLang="en-US" dirty="0" smtClean="0">
                <a:sym typeface="Wingdings" panose="05000000000000000000" pitchFamily="2" charset="2"/>
              </a:rPr>
              <a:t> 정리에서 </a:t>
            </a:r>
            <a:r>
              <a:rPr lang="en-US" altLang="ko-KR" dirty="0" smtClean="0">
                <a:sym typeface="Wingdings" panose="05000000000000000000" pitchFamily="2" charset="2"/>
              </a:rPr>
              <a:t>P(A</a:t>
            </a:r>
            <a:r>
              <a:rPr lang="en-US" altLang="ko-KR" baseline="-25000" dirty="0" smtClean="0">
                <a:sym typeface="Wingdings" panose="05000000000000000000" pitchFamily="2" charset="2"/>
              </a:rPr>
              <a:t>1</a:t>
            </a:r>
            <a:r>
              <a:rPr lang="en-US" altLang="ko-KR" dirty="0" smtClean="0">
                <a:sym typeface="Wingdings" panose="05000000000000000000" pitchFamily="2" charset="2"/>
              </a:rPr>
              <a:t>), …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P(A</a:t>
            </a:r>
            <a:r>
              <a:rPr lang="en-US" altLang="ko-KR" baseline="-25000" dirty="0" smtClean="0">
                <a:sym typeface="Wingdings" panose="05000000000000000000" pitchFamily="2" charset="2"/>
              </a:rPr>
              <a:t>n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을 의미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우도</a:t>
            </a:r>
            <a:r>
              <a:rPr lang="en-US" altLang="ko-KR" b="1" dirty="0" smtClean="0">
                <a:sym typeface="Wingdings" panose="05000000000000000000" pitchFamily="2" charset="2"/>
              </a:rPr>
              <a:t>(likelihood probability)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   </a:t>
            </a:r>
            <a:r>
              <a:rPr lang="ko-KR" altLang="en-US" dirty="0" smtClean="0">
                <a:sym typeface="Wingdings" panose="05000000000000000000" pitchFamily="2" charset="2"/>
              </a:rPr>
              <a:t>이미 알고 있는 사건이 발생했다는 조건하에 다른 사건이 발생할 확률 </a:t>
            </a:r>
            <a:r>
              <a:rPr lang="en-US" altLang="ko-KR" dirty="0" smtClean="0">
                <a:sym typeface="Wingdings" panose="05000000000000000000" pitchFamily="2" charset="2"/>
              </a:rPr>
              <a:t>P(B|A</a:t>
            </a:r>
            <a:r>
              <a:rPr lang="en-US" altLang="ko-KR" baseline="-25000" dirty="0" smtClean="0">
                <a:sym typeface="Wingdings" panose="05000000000000000000" pitchFamily="2" charset="2"/>
              </a:rPr>
              <a:t>1</a:t>
            </a:r>
            <a:r>
              <a:rPr lang="en-US" altLang="ko-KR" dirty="0" smtClean="0">
                <a:sym typeface="Wingdings" panose="05000000000000000000" pitchFamily="2" charset="2"/>
              </a:rPr>
              <a:t>),…P(</a:t>
            </a:r>
            <a:r>
              <a:rPr lang="en-US" altLang="ko-KR" dirty="0" err="1" smtClean="0">
                <a:sym typeface="Wingdings" panose="05000000000000000000" pitchFamily="2" charset="2"/>
              </a:rPr>
              <a:t>B|A</a:t>
            </a:r>
            <a:r>
              <a:rPr lang="en-US" altLang="ko-KR" baseline="-25000" dirty="0" err="1" smtClean="0">
                <a:sym typeface="Wingdings" panose="05000000000000000000" pitchFamily="2" charset="2"/>
              </a:rPr>
              <a:t>n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사후확률</a:t>
            </a:r>
            <a:r>
              <a:rPr lang="en-US" altLang="ko-KR" b="1" dirty="0" smtClean="0">
                <a:sym typeface="Wingdings" panose="05000000000000000000" pitchFamily="2" charset="2"/>
              </a:rPr>
              <a:t>(posterior probability)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 </a:t>
            </a:r>
            <a:r>
              <a:rPr lang="ko-KR" altLang="en-US" dirty="0" smtClean="0">
                <a:sym typeface="Wingdings" panose="05000000000000000000" pitchFamily="2" charset="2"/>
              </a:rPr>
              <a:t>사전확률과 </a:t>
            </a:r>
            <a:r>
              <a:rPr lang="ko-KR" altLang="en-US" dirty="0" err="1" smtClean="0">
                <a:sym typeface="Wingdings" panose="05000000000000000000" pitchFamily="2" charset="2"/>
              </a:rPr>
              <a:t>우도를</a:t>
            </a:r>
            <a:r>
              <a:rPr lang="ko-KR" altLang="en-US" dirty="0" smtClean="0">
                <a:sym typeface="Wingdings" panose="05000000000000000000" pitchFamily="2" charset="2"/>
              </a:rPr>
              <a:t> 통해 </a:t>
            </a:r>
            <a:r>
              <a:rPr lang="ko-KR" altLang="en-US" dirty="0" err="1" smtClean="0">
                <a:sym typeface="Wingdings" panose="05000000000000000000" pitchFamily="2" charset="2"/>
              </a:rPr>
              <a:t>알게되는</a:t>
            </a:r>
            <a:r>
              <a:rPr lang="ko-KR" altLang="en-US" dirty="0" smtClean="0">
                <a:sym typeface="Wingdings" panose="05000000000000000000" pitchFamily="2" charset="2"/>
              </a:rPr>
              <a:t> 조건부 확률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P(</a:t>
            </a:r>
            <a:r>
              <a:rPr lang="en-US" altLang="ko-KR" dirty="0" err="1" smtClean="0">
                <a:sym typeface="Wingdings" panose="05000000000000000000" pitchFamily="2" charset="2"/>
              </a:rPr>
              <a:t>A</a:t>
            </a:r>
            <a:r>
              <a:rPr lang="en-US" altLang="ko-KR" sz="2800" baseline="-25000" dirty="0" err="1">
                <a:sym typeface="Wingdings" panose="05000000000000000000" pitchFamily="2" charset="2"/>
              </a:rPr>
              <a:t>k</a:t>
            </a:r>
            <a:r>
              <a:rPr lang="en-US" altLang="ko-KR" dirty="0" err="1" smtClean="0">
                <a:sym typeface="Wingdings" panose="05000000000000000000" pitchFamily="2" charset="2"/>
              </a:rPr>
              <a:t>|B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ko-KR" baseline="-25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42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71" y="2852936"/>
            <a:ext cx="7553325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베이즈</a:t>
            </a:r>
            <a:r>
              <a:rPr lang="ko-KR" altLang="en-US" dirty="0" smtClean="0"/>
              <a:t> 정리 산식 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158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11560" y="4725144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,…, A</a:t>
            </a:r>
            <a:r>
              <a:rPr lang="en-US" altLang="ko-KR" baseline="-25000" dirty="0" smtClean="0"/>
              <a:t>n</a:t>
            </a:r>
            <a:r>
              <a:rPr lang="en-US" altLang="ko-KR" dirty="0" smtClean="0"/>
              <a:t> 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서로소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배반</a:t>
            </a:r>
            <a:r>
              <a:rPr lang="en-US" altLang="ko-KR" dirty="0" smtClean="0"/>
              <a:t>) </a:t>
            </a:r>
            <a:endParaRPr lang="ko-KR" altLang="en-US" dirty="0"/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406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86" y="1570019"/>
            <a:ext cx="62769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574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베이즈</a:t>
            </a:r>
            <a:r>
              <a:rPr lang="ko-KR" altLang="en-US" dirty="0"/>
              <a:t> 정리 산식 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464496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3600" b="1" dirty="0"/>
              <a:t>P(A|B) = P(B|A) P(A) / P(B) </a:t>
            </a:r>
            <a:endParaRPr lang="en-US" altLang="ko-KR" b="1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b="1" dirty="0"/>
              <a:t>         </a:t>
            </a:r>
            <a:r>
              <a:rPr lang="en-US" altLang="ko-KR" dirty="0"/>
              <a:t>. P(A|B) : A</a:t>
            </a:r>
            <a:r>
              <a:rPr lang="ko-KR" altLang="en-US" dirty="0"/>
              <a:t>의 조건부확률 또는 </a:t>
            </a:r>
            <a:r>
              <a:rPr lang="en-US" altLang="ko-KR" dirty="0"/>
              <a:t>B</a:t>
            </a:r>
            <a:r>
              <a:rPr lang="ko-KR" altLang="en-US" dirty="0"/>
              <a:t>라는 </a:t>
            </a:r>
            <a:r>
              <a:rPr lang="ko-KR" altLang="en-US" dirty="0" smtClean="0"/>
              <a:t>특정 값에 </a:t>
            </a:r>
            <a:r>
              <a:rPr lang="ko-KR" altLang="en-US" dirty="0"/>
              <a:t>의한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   </a:t>
            </a:r>
            <a:r>
              <a:rPr lang="ko-KR" altLang="en-US" dirty="0" smtClean="0"/>
              <a:t>사후 </a:t>
            </a:r>
            <a:r>
              <a:rPr lang="ko-KR" altLang="en-US" dirty="0"/>
              <a:t>확률 </a:t>
            </a:r>
            <a:r>
              <a:rPr lang="en-US" altLang="ko-KR" dirty="0"/>
              <a:t>(Posteriori)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           * </a:t>
            </a:r>
            <a:r>
              <a:rPr lang="ko-KR" altLang="en-US" dirty="0"/>
              <a:t>사건 </a:t>
            </a:r>
            <a:r>
              <a:rPr lang="en-US" altLang="ko-KR" dirty="0"/>
              <a:t>B</a:t>
            </a:r>
            <a:r>
              <a:rPr lang="ko-KR" altLang="en-US" dirty="0"/>
              <a:t>가 일어났다는 것을 알고</a:t>
            </a:r>
            <a:r>
              <a:rPr lang="en-US" altLang="ko-KR" dirty="0"/>
              <a:t>, </a:t>
            </a:r>
            <a:r>
              <a:rPr lang="ko-KR" altLang="en-US" dirty="0"/>
              <a:t>그것이 원인 </a:t>
            </a:r>
            <a:r>
              <a:rPr lang="en-US" altLang="ko-KR" dirty="0"/>
              <a:t>A</a:t>
            </a:r>
            <a:r>
              <a:rPr lang="ko-KR" altLang="en-US" dirty="0" smtClean="0"/>
              <a:t>로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     </a:t>
            </a:r>
            <a:r>
              <a:rPr lang="ko-KR" altLang="en-US" dirty="0" smtClean="0"/>
              <a:t>부터 </a:t>
            </a:r>
            <a:r>
              <a:rPr lang="ko-KR" altLang="en-US" dirty="0"/>
              <a:t>일어난 </a:t>
            </a:r>
            <a:r>
              <a:rPr lang="ko-KR" altLang="en-US" dirty="0" smtClean="0"/>
              <a:t>것이라고 생각되는 </a:t>
            </a:r>
            <a:r>
              <a:rPr lang="ko-KR" altLang="en-US" dirty="0"/>
              <a:t>조건부확률  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        </a:t>
            </a:r>
            <a:r>
              <a:rPr lang="en-US" altLang="ko-KR" dirty="0"/>
              <a:t>. P(B|A) : A</a:t>
            </a:r>
            <a:r>
              <a:rPr lang="ko-KR" altLang="en-US" dirty="0"/>
              <a:t>가 주어졌을 때의 조건부확률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   (</a:t>
            </a:r>
            <a:r>
              <a:rPr lang="en-US" altLang="ko-KR" dirty="0"/>
              <a:t>Likelihood,</a:t>
            </a:r>
            <a:r>
              <a:rPr lang="ko-KR" altLang="en-US" dirty="0"/>
              <a:t>우도</a:t>
            </a:r>
            <a:r>
              <a:rPr lang="en-US" altLang="ko-KR" dirty="0"/>
              <a:t>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        . P(A)   : A</a:t>
            </a:r>
            <a:r>
              <a:rPr lang="ko-KR" altLang="en-US" dirty="0"/>
              <a:t>의 사전확률 </a:t>
            </a:r>
            <a:r>
              <a:rPr lang="en-US" altLang="ko-KR" dirty="0"/>
              <a:t>(Priori)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        . P(B)   : B</a:t>
            </a:r>
            <a:r>
              <a:rPr lang="ko-KR" altLang="en-US" dirty="0"/>
              <a:t>의 사전확률 </a:t>
            </a:r>
            <a:r>
              <a:rPr lang="en-US" altLang="ko-KR" dirty="0"/>
              <a:t>(Evidence)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ko-KR" baseline="-25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76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생성시 주의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내부 원소가 리스트 등 </a:t>
            </a:r>
            <a:r>
              <a:rPr lang="en-US" altLang="ko-KR" dirty="0" smtClean="0"/>
              <a:t>mutable </a:t>
            </a:r>
            <a:r>
              <a:rPr lang="ko-KR" altLang="en-US" dirty="0" smtClean="0"/>
              <a:t>값이 들어갈 수 없음</a:t>
            </a:r>
            <a:endParaRPr lang="en-US" altLang="ko-K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652120" y="5085184"/>
            <a:ext cx="2664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Set</a:t>
            </a:r>
            <a:r>
              <a:rPr lang="ko-KR" altLang="en-US" dirty="0" smtClean="0"/>
              <a:t>은 구조상 내부 요소가 변경이 가능한 값으로 구성할 수 없다</a:t>
            </a:r>
            <a:endParaRPr lang="ko-KR" alt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02" y="2924944"/>
            <a:ext cx="4236554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508104" y="3501008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Set</a:t>
            </a:r>
            <a:r>
              <a:rPr lang="ko-KR" altLang="en-US" dirty="0"/>
              <a:t>  </a:t>
            </a:r>
            <a:r>
              <a:rPr lang="ko-KR" altLang="en-US" dirty="0" smtClean="0"/>
              <a:t>생성은 </a:t>
            </a:r>
            <a:r>
              <a:rPr lang="ko-KR" altLang="en-US" dirty="0" err="1" smtClean="0"/>
              <a:t>파라미터가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개만 가능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76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베이즈</a:t>
            </a:r>
            <a:r>
              <a:rPr lang="ko-KR" altLang="en-US" dirty="0" smtClean="0"/>
              <a:t> 정리 산식  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160</a:t>
            </a:fld>
            <a:endParaRPr lang="ko-KR" altLang="en-US"/>
          </a:p>
        </p:txBody>
      </p:sp>
      <p:pic>
        <p:nvPicPr>
          <p:cNvPr id="406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26" y="5157192"/>
            <a:ext cx="7896225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사후확률은 사전확률과 </a:t>
            </a:r>
            <a:r>
              <a:rPr lang="ko-KR" altLang="en-US" dirty="0" err="1" smtClean="0"/>
              <a:t>우도를</a:t>
            </a:r>
            <a:r>
              <a:rPr lang="ko-KR" altLang="en-US" dirty="0" smtClean="0"/>
              <a:t> 곱하고 사전확률로 나눈 것도 같음</a:t>
            </a:r>
            <a:endParaRPr lang="en-US" altLang="ko-KR" dirty="0" smtClean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12" y="3170600"/>
            <a:ext cx="4176464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65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408684"/>
            <a:ext cx="245745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932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846" y="2708920"/>
            <a:ext cx="5976664" cy="389170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베이즈</a:t>
            </a:r>
            <a:r>
              <a:rPr lang="ko-KR" altLang="en-US" dirty="0" smtClean="0"/>
              <a:t> 정리 산식 </a:t>
            </a:r>
            <a:r>
              <a:rPr lang="en-US" altLang="ko-KR" dirty="0"/>
              <a:t>4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전체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161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95536" y="2780928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사후확률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6586398" y="5157192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사전확률</a:t>
            </a:r>
            <a:endParaRPr lang="ko-KR" altLang="en-US" sz="1200" dirty="0"/>
          </a:p>
        </p:txBody>
      </p:sp>
      <p:cxnSp>
        <p:nvCxnSpPr>
          <p:cNvPr id="6" name="직선 화살표 연결선 5"/>
          <p:cNvCxnSpPr>
            <a:stCxn id="9" idx="1"/>
          </p:cNvCxnSpPr>
          <p:nvPr/>
        </p:nvCxnSpPr>
        <p:spPr>
          <a:xfrm flipH="1">
            <a:off x="5434270" y="5295692"/>
            <a:ext cx="1152128" cy="2215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4" idx="3"/>
          </p:cNvCxnSpPr>
          <p:nvPr/>
        </p:nvCxnSpPr>
        <p:spPr>
          <a:xfrm flipV="1">
            <a:off x="1403648" y="2919427"/>
            <a:ext cx="288032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9" idx="2"/>
          </p:cNvCxnSpPr>
          <p:nvPr/>
        </p:nvCxnSpPr>
        <p:spPr>
          <a:xfrm>
            <a:off x="7090454" y="5434191"/>
            <a:ext cx="0" cy="1495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699111" y="6381595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우도</a:t>
            </a:r>
            <a:endParaRPr lang="ko-KR" altLang="en-US" sz="1200" dirty="0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6203167" y="6237312"/>
            <a:ext cx="169033" cy="14428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6" idx="0"/>
          </p:cNvCxnSpPr>
          <p:nvPr/>
        </p:nvCxnSpPr>
        <p:spPr>
          <a:xfrm flipH="1" flipV="1">
            <a:off x="4139952" y="6237312"/>
            <a:ext cx="2063215" cy="14428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37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314" y="3615006"/>
            <a:ext cx="4294039" cy="54466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7" name="오른쪽 화살표 16"/>
          <p:cNvSpPr/>
          <p:nvPr/>
        </p:nvSpPr>
        <p:spPr>
          <a:xfrm>
            <a:off x="3187418" y="3675041"/>
            <a:ext cx="43204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37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55" y="1700808"/>
            <a:ext cx="478155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796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확률변수</a:t>
            </a:r>
            <a:r>
              <a:rPr lang="en-US" altLang="ko-KR" sz="6000" dirty="0" smtClean="0"/>
              <a:t>,</a:t>
            </a:r>
            <a:r>
              <a:rPr lang="ko-KR" altLang="en-US" sz="6000" dirty="0" smtClean="0"/>
              <a:t>확률분포</a:t>
            </a:r>
            <a:r>
              <a:rPr lang="en-US" altLang="ko-KR" sz="6000" dirty="0" smtClean="0"/>
              <a:t>,</a:t>
            </a:r>
            <a:br>
              <a:rPr lang="en-US" altLang="ko-KR" sz="6000" dirty="0" smtClean="0"/>
            </a:br>
            <a:r>
              <a:rPr lang="ko-KR" altLang="en-US" sz="6000" dirty="0" smtClean="0"/>
              <a:t>확률함수 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60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확률변수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확률 </a:t>
            </a:r>
            <a:r>
              <a:rPr lang="ko-KR" altLang="en-US" dirty="0"/>
              <a:t>변수</a:t>
            </a:r>
            <a:r>
              <a:rPr lang="en-US" altLang="ko-KR" dirty="0"/>
              <a:t>(</a:t>
            </a:r>
            <a:r>
              <a:rPr lang="ko-KR" altLang="en-US" dirty="0" err="1"/>
              <a:t>確率變數</a:t>
            </a:r>
            <a:r>
              <a:rPr lang="en-US" altLang="ko-KR" dirty="0"/>
              <a:t>, </a:t>
            </a:r>
            <a:r>
              <a:rPr lang="en-US" altLang="ko-KR" dirty="0" smtClean="0"/>
              <a:t>random </a:t>
            </a:r>
            <a:r>
              <a:rPr lang="en-US" altLang="ko-KR" dirty="0"/>
              <a:t>variable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확률실험</a:t>
            </a:r>
            <a:r>
              <a:rPr lang="en-US" altLang="ko-KR" dirty="0" smtClean="0"/>
              <a:t>)</a:t>
            </a:r>
            <a:r>
              <a:rPr lang="ko-KR" altLang="en-US" dirty="0" smtClean="0"/>
              <a:t>시행에서 나타낼 수 있는 모든 결과에 대해 수치를 대응시키는 것이며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 확률적인 </a:t>
            </a:r>
            <a:r>
              <a:rPr lang="ko-KR" altLang="en-US" dirty="0"/>
              <a:t>과정에 따라 값이 결정되는 </a:t>
            </a:r>
            <a:r>
              <a:rPr lang="ko-KR" altLang="en-US" dirty="0" smtClean="0"/>
              <a:t>변수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40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이산확률변수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이산확률변수</a:t>
            </a:r>
            <a:r>
              <a:rPr lang="en-US" altLang="ko-KR" dirty="0" smtClean="0"/>
              <a:t>(discrete probability variable) </a:t>
            </a:r>
            <a:r>
              <a:rPr lang="ko-KR" altLang="en-US" dirty="0" smtClean="0"/>
              <a:t>유한개의 </a:t>
            </a:r>
            <a:r>
              <a:rPr lang="ko-KR" altLang="en-US" dirty="0"/>
              <a:t>값</a:t>
            </a:r>
            <a:r>
              <a:rPr lang="en-US" altLang="ko-KR" dirty="0"/>
              <a:t>, </a:t>
            </a:r>
            <a:r>
              <a:rPr lang="ko-KR" altLang="en-US" dirty="0"/>
              <a:t>또는 셀 수 있는 개수의 값으로 구성되어 있는 확률변수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164</a:t>
            </a:fld>
            <a:endParaRPr lang="ko-KR" altLang="en-US"/>
          </a:p>
        </p:txBody>
      </p:sp>
      <p:pic>
        <p:nvPicPr>
          <p:cNvPr id="403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365104"/>
            <a:ext cx="4086225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75756" y="3861048"/>
            <a:ext cx="392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u="sng" dirty="0" smtClean="0"/>
              <a:t>동전을 </a:t>
            </a:r>
            <a:r>
              <a:rPr lang="ko-KR" altLang="en-US" b="1" u="sng" dirty="0" err="1" smtClean="0"/>
              <a:t>두번</a:t>
            </a:r>
            <a:r>
              <a:rPr lang="ko-KR" altLang="en-US" b="1" u="sng" dirty="0" smtClean="0"/>
              <a:t> 던질 경우</a:t>
            </a:r>
            <a:endParaRPr lang="ko-KR" altLang="en-US" b="1" u="sng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528396"/>
              </p:ext>
            </p:extLst>
          </p:nvPr>
        </p:nvGraphicFramePr>
        <p:xfrm>
          <a:off x="539552" y="4808595"/>
          <a:ext cx="3240360" cy="10561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0090"/>
                <a:gridCol w="810090"/>
                <a:gridCol w="810090"/>
                <a:gridCol w="810090"/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400" dirty="0" err="1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P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1/4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1/2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1/4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161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연속확률변수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연속적인 범위의 값을 지니는 </a:t>
            </a:r>
            <a:r>
              <a:rPr lang="ko-KR" altLang="en-US" dirty="0" smtClean="0"/>
              <a:t>확률변수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연속량으로</a:t>
            </a:r>
            <a:r>
              <a:rPr lang="ko-KR" altLang="en-US" dirty="0" smtClean="0"/>
              <a:t> 표기되어 가능한 변수 값의 셀 수 없는 변수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165</a:t>
            </a:fld>
            <a:endParaRPr lang="ko-KR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284984"/>
            <a:ext cx="6840760" cy="332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475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확률분포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확률분포</a:t>
            </a:r>
            <a:r>
              <a:rPr lang="en-US" altLang="ko-KR" dirty="0"/>
              <a:t>(</a:t>
            </a:r>
            <a:r>
              <a:rPr lang="ko-KR" altLang="en-US" dirty="0" err="1" smtClean="0"/>
              <a:t>確率分布</a:t>
            </a:r>
            <a:r>
              <a:rPr lang="en-US" altLang="ko-KR" dirty="0" smtClean="0"/>
              <a:t>, probability distribution)</a:t>
            </a:r>
            <a:r>
              <a:rPr lang="ko-KR" altLang="en-US" dirty="0"/>
              <a:t>는 </a:t>
            </a:r>
            <a:r>
              <a:rPr lang="ko-KR" altLang="en-US" dirty="0" smtClean="0"/>
              <a:t>어떤 확률변수가 취할 수 있는 모든 값들과 그 값을 취할 확률의 대응관계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상대도수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표시를 하는 것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166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544800"/>
              </p:ext>
            </p:extLst>
          </p:nvPr>
        </p:nvGraphicFramePr>
        <p:xfrm>
          <a:off x="1043609" y="4869159"/>
          <a:ext cx="6528046" cy="1584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578"/>
                <a:gridCol w="932578"/>
                <a:gridCol w="932578"/>
                <a:gridCol w="932578"/>
                <a:gridCol w="932578"/>
                <a:gridCol w="932578"/>
                <a:gridCol w="932578"/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</a:rPr>
                        <a:t>표본점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P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1/6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tx1"/>
                          </a:solidFill>
                        </a:rPr>
                        <a:t>1/6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tx1"/>
                          </a:solidFill>
                        </a:rPr>
                        <a:t>1/6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tx1"/>
                          </a:solidFill>
                        </a:rPr>
                        <a:t>1/6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tx1"/>
                          </a:solidFill>
                        </a:rPr>
                        <a:t>1/6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1/6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203848" y="4293096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u="sng" dirty="0" smtClean="0"/>
              <a:t>주사위 하나를 던질 경우 </a:t>
            </a:r>
            <a:endParaRPr lang="ko-KR" altLang="en-US" b="1" u="sng" dirty="0"/>
          </a:p>
        </p:txBody>
      </p:sp>
    </p:spTree>
    <p:extLst>
      <p:ext uri="{BB962C8B-B14F-4D97-AF65-F5344CB8AC3E}">
        <p14:creationId xmlns:p14="http://schemas.microsoft.com/office/powerpoint/2010/main" val="144328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이산확률분포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이산 확률분포는 이산 확률변수가 가지는 확률분포를 의미한다</a:t>
            </a:r>
            <a:r>
              <a:rPr lang="en-US" altLang="ko-KR" dirty="0"/>
              <a:t>. </a:t>
            </a:r>
            <a:r>
              <a:rPr lang="ko-KR" altLang="en-US" dirty="0"/>
              <a:t>여기에서 확률변수가 이산 확률변수라는 말은 확률변수가 가질 수 있는 값의 개수가 가산 개 있다는 의미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167</a:t>
            </a:fld>
            <a:endParaRPr lang="ko-KR" altLang="en-US"/>
          </a:p>
        </p:txBody>
      </p:sp>
      <p:pic>
        <p:nvPicPr>
          <p:cNvPr id="2283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4401492"/>
            <a:ext cx="4219575" cy="1678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83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293096"/>
            <a:ext cx="191261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425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이산확률분포의 성질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특정 확률변수의 확률은  </a:t>
            </a:r>
            <a:r>
              <a:rPr lang="en-US" altLang="ko-KR" dirty="0" smtClean="0"/>
              <a:t>0&lt;= p(X=x</a:t>
            </a:r>
            <a:r>
              <a:rPr lang="en-US" altLang="ko-KR" baseline="-25000" dirty="0" smtClean="0"/>
              <a:t>i</a:t>
            </a:r>
            <a:r>
              <a:rPr lang="en-US" altLang="ko-KR" dirty="0" smtClean="0"/>
              <a:t>) &lt;=1 </a:t>
            </a:r>
            <a:r>
              <a:rPr lang="ko-KR" altLang="en-US" dirty="0" smtClean="0"/>
              <a:t>값이고 모든 확률변수의 합은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168</a:t>
            </a:fld>
            <a:endParaRPr lang="ko-KR" altLang="en-US"/>
          </a:p>
        </p:txBody>
      </p:sp>
      <p:pic>
        <p:nvPicPr>
          <p:cNvPr id="386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284984"/>
            <a:ext cx="4464496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498330"/>
              </p:ext>
            </p:extLst>
          </p:nvPr>
        </p:nvGraphicFramePr>
        <p:xfrm>
          <a:off x="539552" y="4293096"/>
          <a:ext cx="3240360" cy="10561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0090"/>
                <a:gridCol w="810090"/>
                <a:gridCol w="810090"/>
                <a:gridCol w="810090"/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400" dirty="0" err="1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P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1/4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1/2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1/4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11560" y="3471391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동전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개를 던질 경우 앞면의</a:t>
            </a:r>
            <a:endParaRPr lang="en-US" altLang="ko-KR" dirty="0" smtClean="0"/>
          </a:p>
          <a:p>
            <a:r>
              <a:rPr lang="ko-KR" altLang="en-US" dirty="0" smtClean="0"/>
              <a:t>나올 확률 변수와 분포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080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연속확률분포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연속 확률분포는 확률 밀도 함수를 이용해 분포를 표현할 수 있는 경우를 의미한다</a:t>
            </a:r>
            <a:r>
              <a:rPr lang="en-US" altLang="ko-KR" dirty="0"/>
              <a:t>. </a:t>
            </a:r>
            <a:r>
              <a:rPr lang="ko-KR" altLang="en-US" dirty="0"/>
              <a:t>연속 확률분포를 가지는 확률변수는 연속 확률변수라고 부른다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169</a:t>
            </a:fld>
            <a:endParaRPr lang="ko-KR" altLang="en-US"/>
          </a:p>
        </p:txBody>
      </p:sp>
      <p:pic>
        <p:nvPicPr>
          <p:cNvPr id="235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365104"/>
            <a:ext cx="1872208" cy="1264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757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Set()</a:t>
            </a:r>
            <a:r>
              <a:rPr lang="ko-KR" altLang="en-US" dirty="0" smtClean="0"/>
              <a:t>으로 생성시 </a:t>
            </a:r>
            <a:r>
              <a:rPr lang="ko-KR" altLang="en-US" dirty="0" err="1" smtClean="0"/>
              <a:t>파라미터는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개만 받는다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리스트 등 </a:t>
            </a:r>
            <a:r>
              <a:rPr lang="en-US" altLang="ko-KR" dirty="0" smtClean="0"/>
              <a:t>mutable</a:t>
            </a:r>
            <a:r>
              <a:rPr lang="ko-KR" altLang="en-US" dirty="0"/>
              <a:t> </a:t>
            </a:r>
            <a:r>
              <a:rPr lang="ko-KR" altLang="en-US" dirty="0" smtClean="0"/>
              <a:t>객체를 요소로 처리할 수 없음</a:t>
            </a:r>
            <a:endParaRPr lang="en-US" altLang="ko-KR" dirty="0" smtClean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429000"/>
            <a:ext cx="4536504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79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ko-KR" dirty="0" smtClean="0"/>
              <a:t>연속균등분포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304256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연속균등분포</a:t>
            </a:r>
            <a:r>
              <a:rPr lang="en-US" altLang="ko-KR" dirty="0"/>
              <a:t>(continuous uniform distribution)</a:t>
            </a:r>
            <a:r>
              <a:rPr lang="ko-KR" altLang="en-US" dirty="0"/>
              <a:t>은 연속 확률 분포로</a:t>
            </a:r>
            <a:r>
              <a:rPr lang="en-US" altLang="ko-KR" dirty="0"/>
              <a:t>, </a:t>
            </a:r>
            <a:r>
              <a:rPr lang="ko-KR" altLang="en-US" dirty="0"/>
              <a:t>분포가 특정 범위 내에서 균등하게 나타나 있을 경우를 가리킨다</a:t>
            </a:r>
            <a:r>
              <a:rPr lang="en-US" altLang="ko-KR" dirty="0"/>
              <a:t>. </a:t>
            </a:r>
            <a:r>
              <a:rPr lang="ko-KR" altLang="en-US" dirty="0"/>
              <a:t>이 분포는 두 개의 매개변수 </a:t>
            </a:r>
            <a:r>
              <a:rPr lang="en-US" altLang="ko-KR" dirty="0" err="1" smtClean="0"/>
              <a:t>a,b</a:t>
            </a:r>
            <a:r>
              <a:rPr lang="ko-KR" altLang="en-US" dirty="0"/>
              <a:t>를 받으며</a:t>
            </a:r>
            <a:r>
              <a:rPr lang="en-US" altLang="ko-KR" dirty="0"/>
              <a:t>, </a:t>
            </a:r>
            <a:r>
              <a:rPr lang="ko-KR" altLang="en-US" dirty="0"/>
              <a:t>이때 </a:t>
            </a:r>
            <a:r>
              <a:rPr lang="en-US" altLang="ko-KR" dirty="0" smtClean="0"/>
              <a:t>[</a:t>
            </a:r>
            <a:r>
              <a:rPr lang="en-US" altLang="ko-KR" dirty="0" err="1"/>
              <a:t>a,b</a:t>
            </a:r>
            <a:r>
              <a:rPr lang="en-US" altLang="ko-KR" dirty="0"/>
              <a:t>] </a:t>
            </a:r>
            <a:r>
              <a:rPr lang="ko-KR" altLang="en-US" dirty="0"/>
              <a:t>범위에서 균등한 확률을 가진다</a:t>
            </a:r>
            <a:r>
              <a:rPr lang="en-US" altLang="ko-KR" dirty="0"/>
              <a:t>.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170</a:t>
            </a:fld>
            <a:endParaRPr lang="ko-KR" altLang="en-US"/>
          </a:p>
        </p:txBody>
      </p:sp>
      <p:pic>
        <p:nvPicPr>
          <p:cNvPr id="2334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293096"/>
            <a:ext cx="1348543" cy="543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34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225" y="4859990"/>
            <a:ext cx="2247900" cy="657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056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정규분포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정규분포</a:t>
            </a:r>
            <a:r>
              <a:rPr lang="en-US" altLang="ko-KR" dirty="0"/>
              <a:t>(</a:t>
            </a:r>
            <a:r>
              <a:rPr lang="ko-KR" altLang="en-US" dirty="0" smtClean="0"/>
              <a:t>正規分布</a:t>
            </a:r>
            <a:r>
              <a:rPr lang="en-US" altLang="ko-KR" dirty="0" smtClean="0"/>
              <a:t>,normal </a:t>
            </a:r>
            <a:r>
              <a:rPr lang="en-US" altLang="ko-KR" dirty="0"/>
              <a:t>distribution) </a:t>
            </a:r>
            <a:r>
              <a:rPr lang="ko-KR" altLang="en-US" dirty="0"/>
              <a:t>또는 가우스 분포</a:t>
            </a:r>
            <a:r>
              <a:rPr lang="en-US" altLang="ko-KR" dirty="0"/>
              <a:t>(</a:t>
            </a:r>
            <a:r>
              <a:rPr lang="en-US" altLang="ko-KR" dirty="0" err="1"/>
              <a:t>Gauß</a:t>
            </a:r>
            <a:r>
              <a:rPr lang="ko-KR" altLang="en-US" dirty="0"/>
              <a:t>分布</a:t>
            </a:r>
            <a:r>
              <a:rPr lang="en-US" altLang="ko-KR" dirty="0" smtClean="0"/>
              <a:t>,Gaussian </a:t>
            </a:r>
            <a:r>
              <a:rPr lang="en-US" altLang="ko-KR" dirty="0"/>
              <a:t>distribution)</a:t>
            </a:r>
            <a:r>
              <a:rPr lang="ko-KR" altLang="en-US" dirty="0"/>
              <a:t>는 연속 확률 분포의 </a:t>
            </a:r>
            <a:r>
              <a:rPr lang="ko-KR" altLang="en-US" dirty="0" smtClean="0"/>
              <a:t>하나정규분포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171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860323" y="3717032"/>
            <a:ext cx="3819525" cy="1944215"/>
            <a:chOff x="2860323" y="4338507"/>
            <a:chExt cx="3819525" cy="857121"/>
          </a:xfrm>
        </p:grpSpPr>
        <p:pic>
          <p:nvPicPr>
            <p:cNvPr id="234501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912" y="4338507"/>
              <a:ext cx="1085850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4502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7711" y="4586028"/>
              <a:ext cx="3162300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4503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0323" y="4976553"/>
              <a:ext cx="3819525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8497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Die: </a:t>
            </a:r>
            <a:r>
              <a:rPr lang="ko-KR" altLang="en-US" dirty="0" smtClean="0"/>
              <a:t>이</a:t>
            </a:r>
            <a:r>
              <a:rPr lang="ko-KR" altLang="en-US" dirty="0"/>
              <a:t>산</a:t>
            </a:r>
            <a:r>
              <a:rPr lang="ko-KR" altLang="en-US" dirty="0" smtClean="0"/>
              <a:t>확률변수 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  </a:t>
            </a:r>
            <a:r>
              <a:rPr lang="ko-KR" altLang="en-US" dirty="0" smtClean="0"/>
              <a:t>유한확률변수를 생성하는 함수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172</a:t>
            </a:fld>
            <a:endParaRPr lang="ko-KR" altLang="en-US"/>
          </a:p>
        </p:txBody>
      </p:sp>
      <p:pic>
        <p:nvPicPr>
          <p:cNvPr id="399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636912"/>
            <a:ext cx="6120680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784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given : </a:t>
            </a:r>
            <a:r>
              <a:rPr lang="ko-KR" altLang="en-US" dirty="0" smtClean="0"/>
              <a:t>특정 사건을 배정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  </a:t>
            </a:r>
            <a:r>
              <a:rPr lang="ko-KR" altLang="en-US" dirty="0" smtClean="0"/>
              <a:t>특정 확률변수의 집합에서 </a:t>
            </a:r>
            <a:r>
              <a:rPr lang="ko-KR" altLang="en-US" dirty="0" err="1" smtClean="0"/>
              <a:t>표현식에</a:t>
            </a:r>
            <a:r>
              <a:rPr lang="ko-KR" altLang="en-US" dirty="0" smtClean="0"/>
              <a:t> 맞는 부분집합을 만드는 함수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173</a:t>
            </a:fld>
            <a:endParaRPr lang="ko-KR" altLang="en-US"/>
          </a:p>
        </p:txBody>
      </p:sp>
      <p:pic>
        <p:nvPicPr>
          <p:cNvPr id="400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212976"/>
            <a:ext cx="5184576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5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이산균등분표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88232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</a:t>
            </a:r>
            <a:r>
              <a:rPr lang="ko-KR" altLang="en-US" dirty="0" smtClean="0"/>
              <a:t>이산 균등 분포 함수인 </a:t>
            </a:r>
            <a:r>
              <a:rPr lang="en-US" altLang="ko-KR" dirty="0" err="1" smtClean="0"/>
              <a:t>random.randint</a:t>
            </a:r>
            <a:r>
              <a:rPr lang="en-US" altLang="ko-KR" dirty="0" smtClean="0"/>
              <a:t> </a:t>
            </a:r>
            <a:r>
              <a:rPr lang="en-US" altLang="ko-KR" dirty="0"/>
              <a:t>: Discrete uniform </a:t>
            </a:r>
            <a:r>
              <a:rPr lang="en-US" altLang="ko-KR" dirty="0" smtClean="0"/>
              <a:t>distribution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randint</a:t>
            </a:r>
            <a:r>
              <a:rPr lang="en-US" altLang="ko-KR" dirty="0" smtClean="0"/>
              <a:t>(low</a:t>
            </a:r>
            <a:r>
              <a:rPr lang="en-US" altLang="ko-KR" dirty="0"/>
              <a:t>, high=None, size=None, </a:t>
            </a:r>
            <a:r>
              <a:rPr lang="en-US" altLang="ko-KR" dirty="0" err="1"/>
              <a:t>dtype</a:t>
            </a:r>
            <a:r>
              <a:rPr lang="en-US" altLang="ko-KR" dirty="0"/>
              <a:t>='l')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174</a:t>
            </a:fld>
            <a:endParaRPr lang="ko-KR" altLang="en-US"/>
          </a:p>
        </p:txBody>
      </p:sp>
      <p:pic>
        <p:nvPicPr>
          <p:cNvPr id="2365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645024"/>
            <a:ext cx="4305672" cy="2553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65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429000"/>
            <a:ext cx="3857625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350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ko-KR" dirty="0" smtClean="0"/>
              <a:t>연속균등분포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30425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Uniform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연속균등분포를 표시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uniform(low=-1, high=0</a:t>
            </a:r>
            <a:r>
              <a:rPr lang="en-US" altLang="ko-KR" dirty="0"/>
              <a:t>, size=None)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175</a:t>
            </a:fld>
            <a:endParaRPr lang="ko-KR" altLang="en-US"/>
          </a:p>
        </p:txBody>
      </p:sp>
      <p:pic>
        <p:nvPicPr>
          <p:cNvPr id="2334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221088"/>
            <a:ext cx="4104456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34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221088"/>
            <a:ext cx="3590925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688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정규분포 예시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정규분포 </a:t>
            </a:r>
            <a:r>
              <a:rPr lang="en-US" altLang="ko-KR" b="1" dirty="0"/>
              <a:t>: </a:t>
            </a:r>
            <a:r>
              <a:rPr lang="en-US" altLang="ko-KR" b="1" dirty="0" err="1"/>
              <a:t>random.standard_normal</a:t>
            </a:r>
            <a:endParaRPr lang="en-US" altLang="ko-KR" b="1" dirty="0"/>
          </a:p>
          <a:p>
            <a:pPr marL="0" indent="0">
              <a:buNone/>
            </a:pPr>
            <a:r>
              <a:rPr lang="ko-KR" altLang="en-US" dirty="0"/>
              <a:t>평균은 </a:t>
            </a:r>
            <a:r>
              <a:rPr lang="en-US" altLang="ko-KR" dirty="0"/>
              <a:t>0 </a:t>
            </a:r>
            <a:r>
              <a:rPr lang="ko-KR" altLang="en-US" dirty="0"/>
              <a:t>이고 표준편차가</a:t>
            </a:r>
            <a:r>
              <a:rPr lang="en-US" altLang="ko-KR" dirty="0"/>
              <a:t>1 </a:t>
            </a:r>
            <a:r>
              <a:rPr lang="ko-KR" altLang="en-US" dirty="0"/>
              <a:t>인 분포를 정규분포</a:t>
            </a:r>
          </a:p>
          <a:p>
            <a:pPr marL="0" indent="0">
              <a:buNone/>
            </a:pPr>
            <a:r>
              <a:rPr lang="en-US" altLang="ko-KR" dirty="0" err="1"/>
              <a:t>standard_normal</a:t>
            </a:r>
            <a:r>
              <a:rPr lang="en-US" altLang="ko-KR" dirty="0"/>
              <a:t>(size=None)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176</a:t>
            </a:fld>
            <a:endParaRPr lang="ko-KR" altLang="en-US"/>
          </a:p>
        </p:txBody>
      </p:sp>
      <p:pic>
        <p:nvPicPr>
          <p:cNvPr id="2344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861048"/>
            <a:ext cx="4600575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45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695786"/>
            <a:ext cx="3657600" cy="2556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597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확률변수에 대하여 정의된 실수를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 </a:t>
            </a:r>
            <a:r>
              <a:rPr lang="ko-KR" altLang="en-US" dirty="0"/>
              <a:t>사 이의 실수</a:t>
            </a:r>
            <a:r>
              <a:rPr lang="en-US" altLang="ko-KR" dirty="0"/>
              <a:t>(</a:t>
            </a:r>
            <a:r>
              <a:rPr lang="ko-KR" altLang="en-US" dirty="0"/>
              <a:t>확률</a:t>
            </a:r>
            <a:r>
              <a:rPr lang="en-US" altLang="ko-KR" dirty="0"/>
              <a:t>)</a:t>
            </a:r>
            <a:r>
              <a:rPr lang="ko-KR" altLang="en-US" dirty="0"/>
              <a:t>에 대응시키는 함수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177</a:t>
            </a:fld>
            <a:endParaRPr lang="ko-KR" altLang="en-US"/>
          </a:p>
        </p:txBody>
      </p:sp>
      <p:pic>
        <p:nvPicPr>
          <p:cNvPr id="404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707" y="4005064"/>
            <a:ext cx="6172200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257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확률질량함</a:t>
            </a:r>
            <a:r>
              <a:rPr lang="ko-KR" altLang="en-US" dirty="0"/>
              <a:t>수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확률질량함수</a:t>
            </a:r>
            <a:r>
              <a:rPr lang="en-US" altLang="ko-KR" dirty="0" smtClean="0"/>
              <a:t>(probability mass function)</a:t>
            </a:r>
            <a:r>
              <a:rPr lang="ko-KR" altLang="en-US" dirty="0" smtClean="0"/>
              <a:t>은 이산확률변수에서 특정한 값에 대한 확률을 나타내는 함수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178</a:t>
            </a:fld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866071"/>
              </p:ext>
            </p:extLst>
          </p:nvPr>
        </p:nvGraphicFramePr>
        <p:xfrm>
          <a:off x="1259632" y="3789040"/>
          <a:ext cx="6984775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825"/>
                <a:gridCol w="997825"/>
                <a:gridCol w="997825"/>
                <a:gridCol w="997825"/>
                <a:gridCol w="997825"/>
                <a:gridCol w="997825"/>
                <a:gridCol w="997825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ko-KR" baseline="-25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ko-KR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ko-KR" baseline="-25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ko-KR" baseline="-25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ko-KR" baseline="-25000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P(X=x</a:t>
                      </a:r>
                      <a:r>
                        <a:rPr lang="en-US" altLang="ko-KR" baseline="-25000" dirty="0" smtClean="0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baseline="0" dirty="0" smtClean="0">
                          <a:solidFill>
                            <a:schemeClr val="tx1"/>
                          </a:solidFill>
                        </a:rPr>
                        <a:t> p</a:t>
                      </a:r>
                      <a:r>
                        <a:rPr lang="en-US" altLang="ko-KR" i="1" baseline="-25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baseline="0" dirty="0" smtClean="0">
                          <a:solidFill>
                            <a:schemeClr val="tx1"/>
                          </a:solidFill>
                        </a:rPr>
                        <a:t> p</a:t>
                      </a:r>
                      <a:r>
                        <a:rPr lang="en-US" altLang="ko-KR" i="1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baseline="0" dirty="0" smtClean="0">
                          <a:solidFill>
                            <a:schemeClr val="tx1"/>
                          </a:solidFill>
                        </a:rPr>
                        <a:t> p</a:t>
                      </a:r>
                      <a:r>
                        <a:rPr lang="en-US" altLang="ko-KR" i="1" baseline="-25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baseline="0" dirty="0" smtClean="0">
                          <a:solidFill>
                            <a:schemeClr val="tx1"/>
                          </a:solidFill>
                        </a:rPr>
                        <a:t> p</a:t>
                      </a:r>
                      <a:r>
                        <a:rPr lang="en-US" altLang="ko-KR" i="1" baseline="-25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i="1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i="1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i="1" baseline="0" dirty="0" err="1" smtClean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altLang="ko-KR" i="1" baseline="-25000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31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822" y="4981178"/>
            <a:ext cx="4381500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14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581128"/>
            <a:ext cx="4476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073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확률질량함수 예</a:t>
            </a:r>
            <a:r>
              <a:rPr lang="ko-KR" altLang="en-US" dirty="0"/>
              <a:t>시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주사위를 한 번 굴릴 때의 값을 나타내는 확률 변수가 </a:t>
            </a:r>
            <a:r>
              <a:rPr lang="en-US" altLang="ko-KR" dirty="0"/>
              <a:t>X</a:t>
            </a:r>
            <a:r>
              <a:rPr lang="ko-KR" altLang="en-US" dirty="0"/>
              <a:t>일 때</a:t>
            </a:r>
            <a:r>
              <a:rPr lang="en-US" altLang="ko-KR" dirty="0"/>
              <a:t>, </a:t>
            </a:r>
            <a:r>
              <a:rPr lang="ko-KR" altLang="en-US" dirty="0"/>
              <a:t>이 확률 변수에 대응되는 확률 질량 함수는 </a:t>
            </a:r>
            <a:r>
              <a:rPr lang="en-US" altLang="ko-KR" dirty="0"/>
              <a:t>f(x)=1/6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179</a:t>
            </a:fld>
            <a:endParaRPr lang="ko-KR" altLang="en-US"/>
          </a:p>
        </p:txBody>
      </p:sp>
      <p:pic>
        <p:nvPicPr>
          <p:cNvPr id="230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918399"/>
            <a:ext cx="3754152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56244"/>
              </p:ext>
            </p:extLst>
          </p:nvPr>
        </p:nvGraphicFramePr>
        <p:xfrm>
          <a:off x="1259632" y="3861048"/>
          <a:ext cx="698477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825"/>
                <a:gridCol w="997825"/>
                <a:gridCol w="997825"/>
                <a:gridCol w="997825"/>
                <a:gridCol w="997825"/>
                <a:gridCol w="997825"/>
                <a:gridCol w="99782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P(X=xi)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1/6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1/6</a:t>
                      </a:r>
                      <a:endParaRPr lang="ko-KR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1/6</a:t>
                      </a:r>
                      <a:endParaRPr lang="ko-KR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1/6</a:t>
                      </a:r>
                      <a:endParaRPr lang="ko-KR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1/6</a:t>
                      </a:r>
                      <a:endParaRPr lang="ko-KR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1/6</a:t>
                      </a:r>
                      <a:endParaRPr lang="ko-KR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443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검</a:t>
            </a:r>
            <a:r>
              <a:rPr lang="ko-KR" altLang="en-US" dirty="0"/>
              <a:t>색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Set </a:t>
            </a:r>
            <a:r>
              <a:rPr lang="ko-KR" altLang="en-US" dirty="0" smtClean="0"/>
              <a:t>타입은 </a:t>
            </a:r>
            <a:r>
              <a:rPr lang="en-US" altLang="ko-KR" dirty="0" smtClean="0"/>
              <a:t>index/slice </a:t>
            </a:r>
            <a:r>
              <a:rPr lang="ko-KR" altLang="en-US" dirty="0" smtClean="0"/>
              <a:t>검색을 제공하지 않으므로 내부 원소는 </a:t>
            </a:r>
            <a:r>
              <a:rPr lang="en-US" altLang="ko-KR" dirty="0" smtClean="0"/>
              <a:t>for</a:t>
            </a:r>
            <a:r>
              <a:rPr lang="ko-KR" altLang="en-US" dirty="0" smtClean="0"/>
              <a:t>문을 통해 원소를 조회</a:t>
            </a:r>
            <a:endParaRPr lang="en-US" altLang="ko-KR" dirty="0" smtClean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615655"/>
            <a:ext cx="2448272" cy="2208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59632" y="5989684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Index </a:t>
            </a:r>
            <a:r>
              <a:rPr lang="ko-KR" altLang="en-US" dirty="0" smtClean="0"/>
              <a:t>검색 오류 발생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405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553116"/>
            <a:ext cx="4772025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137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확률밀도함수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확률밀도함수</a:t>
            </a:r>
            <a:r>
              <a:rPr lang="en-US" altLang="ko-KR" dirty="0" smtClean="0"/>
              <a:t>(probability </a:t>
            </a:r>
            <a:r>
              <a:rPr lang="en-US" altLang="ko-KR" dirty="0"/>
              <a:t>density function </a:t>
            </a:r>
            <a:r>
              <a:rPr lang="ko-KR" altLang="en-US" dirty="0"/>
              <a:t>약자 </a:t>
            </a:r>
            <a:r>
              <a:rPr lang="en-US" altLang="ko-KR" dirty="0"/>
              <a:t>PDF</a:t>
            </a:r>
            <a:r>
              <a:rPr lang="ko-KR" altLang="en-US" dirty="0" smtClean="0"/>
              <a:t> </a:t>
            </a:r>
            <a:r>
              <a:rPr lang="en-US" altLang="ko-KR" dirty="0" smtClean="0"/>
              <a:t>)f(x)</a:t>
            </a:r>
            <a:r>
              <a:rPr lang="ko-KR" altLang="en-US" dirty="0" smtClean="0"/>
              <a:t>는 일정한 값들의 범위를 포괄하는 연속확률변수의 확률을 찾는데 사용하고  연속데이터에서의 확률을 구하기 위해서 확률밀도함수의 면적을 구함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180</a:t>
            </a:fld>
            <a:endParaRPr lang="ko-KR" altLang="en-US"/>
          </a:p>
        </p:txBody>
      </p:sp>
      <p:pic>
        <p:nvPicPr>
          <p:cNvPr id="232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888" y="4607840"/>
            <a:ext cx="3648075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24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976" y="5394058"/>
            <a:ext cx="13716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43608" y="4607840"/>
            <a:ext cx="28803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확률 밀도함수 </a:t>
            </a:r>
            <a:r>
              <a:rPr lang="en-US" altLang="ko-KR" sz="1400" b="1" dirty="0" smtClean="0"/>
              <a:t>f(x)</a:t>
            </a:r>
            <a:r>
              <a:rPr lang="ko-KR" altLang="en-US" sz="1400" b="1" dirty="0" smtClean="0"/>
              <a:t>와 구간</a:t>
            </a:r>
            <a:r>
              <a:rPr lang="en-US" altLang="ko-KR" sz="1400" b="1" dirty="0" smtClean="0"/>
              <a:t>[</a:t>
            </a:r>
            <a:r>
              <a:rPr lang="en-US" altLang="ko-KR" sz="1400" b="1" dirty="0" err="1" smtClean="0"/>
              <a:t>a,b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에 대해 확률변수 </a:t>
            </a:r>
            <a:r>
              <a:rPr lang="en-US" altLang="ko-KR" sz="1400" b="1" dirty="0" smtClean="0"/>
              <a:t>X</a:t>
            </a:r>
            <a:r>
              <a:rPr lang="ko-KR" altLang="en-US" sz="1400" b="1" dirty="0" smtClean="0"/>
              <a:t>가 구간에 포함될 확률 </a:t>
            </a:r>
            <a:r>
              <a:rPr lang="en-US" altLang="ko-KR" sz="1400" b="1" dirty="0" smtClean="0"/>
              <a:t>P(a&lt;= X&lt;=b)</a:t>
            </a:r>
            <a:r>
              <a:rPr lang="ko-KR" altLang="en-US" sz="1400" b="1" dirty="0" smtClean="0"/>
              <a:t>는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78952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누적분포함수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누적분포함수</a:t>
            </a:r>
            <a:r>
              <a:rPr lang="en-US" altLang="ko-KR" dirty="0"/>
              <a:t>(CDF)</a:t>
            </a:r>
            <a:r>
              <a:rPr lang="ko-KR" altLang="en-US" dirty="0"/>
              <a:t>는 분포와 관련된 누적 확률입니다</a:t>
            </a:r>
            <a:r>
              <a:rPr lang="en-US" altLang="ko-KR" dirty="0"/>
              <a:t>. </a:t>
            </a:r>
            <a:r>
              <a:rPr lang="ko-KR" altLang="en-US" dirty="0" smtClean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누적분포함수는 사용자가 지정한 값까지에 대한 확률밀도함수 아래의 영역입니다</a:t>
            </a:r>
            <a:r>
              <a:rPr lang="en-US" altLang="ko-KR" dirty="0"/>
              <a:t>. </a:t>
            </a:r>
            <a:r>
              <a:rPr lang="ko-KR" altLang="en-US" dirty="0"/>
              <a:t>특정 값 미만</a:t>
            </a:r>
            <a:r>
              <a:rPr lang="en-US" altLang="ko-KR" dirty="0"/>
              <a:t>, </a:t>
            </a:r>
            <a:r>
              <a:rPr lang="ko-KR" altLang="en-US" dirty="0"/>
              <a:t>특정 값 이상 또는 두 값 사이에 </a:t>
            </a:r>
            <a:r>
              <a:rPr lang="ko-KR" altLang="en-US" dirty="0" err="1"/>
              <a:t>반응값이</a:t>
            </a:r>
            <a:r>
              <a:rPr lang="ko-KR" altLang="en-US" dirty="0"/>
              <a:t> 있을 확률을 구하는 경우에 누적분포함수를 사용합니다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181</a:t>
            </a:fld>
            <a:endParaRPr lang="ko-KR" altLang="en-US"/>
          </a:p>
        </p:txBody>
      </p:sp>
      <p:pic>
        <p:nvPicPr>
          <p:cNvPr id="402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149080"/>
            <a:ext cx="4968552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886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확률질량함수</a:t>
            </a:r>
            <a:r>
              <a:rPr lang="en-US" altLang="ko-KR" dirty="0" smtClean="0"/>
              <a:t>: binomial</a:t>
            </a:r>
            <a:r>
              <a:rPr lang="ko-KR" altLang="en-US" dirty="0" smtClean="0"/>
              <a:t> 예</a:t>
            </a:r>
            <a:r>
              <a:rPr lang="ko-KR" altLang="en-US" dirty="0"/>
              <a:t>시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</a:t>
            </a:r>
            <a:r>
              <a:rPr lang="ko-KR" altLang="en-US" dirty="0" smtClean="0"/>
              <a:t>총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개의 원소에 대한 </a:t>
            </a:r>
            <a:r>
              <a:rPr lang="en-US" altLang="ko-KR" dirty="0" smtClean="0"/>
              <a:t>binomial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PMF </a:t>
            </a:r>
            <a:r>
              <a:rPr lang="ko-KR" altLang="en-US" dirty="0" smtClean="0"/>
              <a:t>함수 처리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182</a:t>
            </a:fld>
            <a:endParaRPr lang="ko-KR" altLang="en-US"/>
          </a:p>
        </p:txBody>
      </p:sp>
      <p:pic>
        <p:nvPicPr>
          <p:cNvPr id="400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780928"/>
            <a:ext cx="4752528" cy="3646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994" y="3127066"/>
            <a:ext cx="3672408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810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확률밀도함수</a:t>
            </a:r>
            <a:r>
              <a:rPr lang="en-US" altLang="ko-KR" dirty="0" smtClean="0"/>
              <a:t>: normal</a:t>
            </a:r>
            <a:r>
              <a:rPr lang="ko-KR" altLang="en-US" dirty="0" smtClean="0"/>
              <a:t> 예</a:t>
            </a:r>
            <a:r>
              <a:rPr lang="ko-KR" altLang="en-US" dirty="0"/>
              <a:t>시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</a:t>
            </a:r>
            <a:r>
              <a:rPr lang="ko-KR" altLang="en-US" dirty="0" smtClean="0"/>
              <a:t>총 </a:t>
            </a:r>
            <a:r>
              <a:rPr lang="en-US" altLang="ko-KR" dirty="0"/>
              <a:t>9</a:t>
            </a:r>
            <a:r>
              <a:rPr lang="ko-KR" altLang="en-US" dirty="0" smtClean="0"/>
              <a:t>개의 원소에 대한 </a:t>
            </a:r>
            <a:r>
              <a:rPr lang="en-US" altLang="ko-KR" dirty="0" smtClean="0"/>
              <a:t>normal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PDF </a:t>
            </a:r>
            <a:r>
              <a:rPr lang="ko-KR" altLang="en-US" dirty="0" smtClean="0"/>
              <a:t>함수 처리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183</a:t>
            </a:fld>
            <a:endParaRPr lang="ko-KR" altLang="en-US"/>
          </a:p>
        </p:txBody>
      </p:sp>
      <p:pic>
        <p:nvPicPr>
          <p:cNvPr id="4003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2780927"/>
            <a:ext cx="7391400" cy="372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362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density : </a:t>
            </a:r>
            <a:r>
              <a:rPr lang="ko-KR" altLang="en-US" dirty="0" err="1" smtClean="0"/>
              <a:t>이산형</a:t>
            </a:r>
            <a:r>
              <a:rPr lang="ko-KR" altLang="en-US" dirty="0" smtClean="0"/>
              <a:t> 데이터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  </a:t>
            </a:r>
            <a:r>
              <a:rPr lang="ko-KR" altLang="en-US" dirty="0" smtClean="0"/>
              <a:t>이산 데이터에 대해 확률분포에 대한 데이터를 산출해서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으로 값을 나타냄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184</a:t>
            </a:fld>
            <a:endParaRPr lang="ko-KR" altLang="en-US"/>
          </a:p>
        </p:txBody>
      </p:sp>
      <p:pic>
        <p:nvPicPr>
          <p:cNvPr id="397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24944"/>
            <a:ext cx="5112568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587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density : </a:t>
            </a:r>
            <a:r>
              <a:rPr lang="ko-KR" altLang="en-US" dirty="0" err="1" smtClean="0"/>
              <a:t>연속</a:t>
            </a:r>
            <a:r>
              <a:rPr lang="ko-KR" altLang="en-US" dirty="0" err="1"/>
              <a:t>형</a:t>
            </a:r>
            <a:r>
              <a:rPr lang="ko-KR" altLang="en-US" dirty="0" smtClean="0"/>
              <a:t> 데이터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연속 데이터는 </a:t>
            </a:r>
            <a:r>
              <a:rPr lang="en-US" altLang="ko-KR" dirty="0" smtClean="0"/>
              <a:t>lambdas </a:t>
            </a:r>
            <a:r>
              <a:rPr lang="ko-KR" altLang="en-US" dirty="0" smtClean="0"/>
              <a:t>즉 함수로  나타냄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185</a:t>
            </a:fld>
            <a:endParaRPr lang="ko-KR" altLang="en-US"/>
          </a:p>
        </p:txBody>
      </p:sp>
      <p:pic>
        <p:nvPicPr>
          <p:cNvPr id="398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140968"/>
            <a:ext cx="4896544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597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누적분포함수 예시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균등분포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균등분포에서 </a:t>
            </a:r>
            <a:r>
              <a:rPr lang="en-US" altLang="ko-KR" dirty="0" err="1" smtClean="0"/>
              <a:t>loc</a:t>
            </a:r>
            <a:r>
              <a:rPr lang="en-US" altLang="ko-KR" dirty="0" smtClean="0"/>
              <a:t>, scale</a:t>
            </a:r>
            <a:r>
              <a:rPr lang="ko-KR" altLang="en-US" dirty="0" smtClean="0"/>
              <a:t>을 지정해서 각 </a:t>
            </a:r>
            <a:r>
              <a:rPr lang="ko-KR" altLang="en-US" dirty="0" err="1" smtClean="0"/>
              <a:t>확률값의</a:t>
            </a:r>
            <a:r>
              <a:rPr lang="ko-KR" altLang="en-US" dirty="0" smtClean="0"/>
              <a:t> 누적분포를 구하기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186</a:t>
            </a:fld>
            <a:endParaRPr lang="ko-KR" altLang="en-US"/>
          </a:p>
        </p:txBody>
      </p:sp>
      <p:pic>
        <p:nvPicPr>
          <p:cNvPr id="407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501008"/>
            <a:ext cx="5619750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219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누적분포함수 예시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정규분</a:t>
            </a:r>
            <a:r>
              <a:rPr lang="ko-KR" altLang="en-US" dirty="0"/>
              <a:t>포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187</a:t>
            </a:fld>
            <a:endParaRPr lang="ko-KR" altLang="en-US"/>
          </a:p>
        </p:txBody>
      </p:sp>
      <p:pic>
        <p:nvPicPr>
          <p:cNvPr id="401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3" y="1700808"/>
            <a:ext cx="7077075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570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6700" dirty="0" err="1" smtClean="0"/>
              <a:t>numpy</a:t>
            </a:r>
            <a:r>
              <a:rPr lang="en-US" altLang="ko-KR" sz="6700" dirty="0" err="1"/>
              <a:t>.</a:t>
            </a:r>
            <a:r>
              <a:rPr lang="en-US" altLang="ko-KR" sz="6700" dirty="0" err="1" smtClean="0"/>
              <a:t>random</a:t>
            </a:r>
            <a:r>
              <a:rPr lang="en-US" altLang="ko-KR" sz="6700" dirty="0" smtClean="0"/>
              <a:t> </a:t>
            </a:r>
            <a:br>
              <a:rPr lang="en-US" altLang="ko-KR" sz="6700" dirty="0" smtClean="0"/>
            </a:br>
            <a:r>
              <a:rPr lang="en-US" altLang="ko-KR" sz="6700" dirty="0" smtClean="0"/>
              <a:t>array </a:t>
            </a:r>
            <a:br>
              <a:rPr lang="en-US" altLang="ko-KR" sz="6700" dirty="0" smtClean="0"/>
            </a:br>
            <a:r>
              <a:rPr lang="ko-KR" altLang="en-US" sz="6700" dirty="0" smtClean="0"/>
              <a:t>생성하기</a:t>
            </a: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10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rand : </a:t>
            </a:r>
            <a:r>
              <a:rPr lang="en-US" altLang="ko-KR" dirty="0"/>
              <a:t>uniform distribution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rand(</a:t>
            </a:r>
            <a:r>
              <a:rPr lang="ko-KR" altLang="en-US" dirty="0" smtClean="0"/>
              <a:t>균등분포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따라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생성 모양이 없을 경우는 </a:t>
            </a:r>
            <a:r>
              <a:rPr lang="en-US" altLang="ko-KR" dirty="0" smtClean="0"/>
              <a:t>scalar </a:t>
            </a:r>
            <a:r>
              <a:rPr lang="ko-KR" altLang="en-US" dirty="0" smtClean="0"/>
              <a:t>값을 생성</a:t>
            </a:r>
            <a:endParaRPr lang="en-US" altLang="ko-KR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80" y="2852936"/>
            <a:ext cx="3371280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492896"/>
            <a:ext cx="3552825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34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4800" dirty="0" smtClean="0"/>
              <a:t>수열과 극한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06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randn</a:t>
            </a:r>
            <a:r>
              <a:rPr lang="en-US" altLang="ko-KR" dirty="0" smtClean="0"/>
              <a:t> : </a:t>
            </a:r>
            <a:r>
              <a:rPr lang="en-US" altLang="ko-KR" sz="3600" dirty="0"/>
              <a:t>"standard </a:t>
            </a:r>
            <a:r>
              <a:rPr lang="en-US" altLang="ko-KR" sz="3600" dirty="0" err="1" smtClean="0"/>
              <a:t>normal"distribution</a:t>
            </a:r>
            <a:r>
              <a:rPr lang="en-US" altLang="ko-KR" sz="3600" dirty="0" smtClean="0"/>
              <a:t> 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randn</a:t>
            </a:r>
            <a:r>
              <a:rPr lang="en-US" altLang="ko-KR" dirty="0" smtClean="0"/>
              <a:t>(</a:t>
            </a:r>
            <a:r>
              <a:rPr lang="ko-KR" altLang="en-US" dirty="0" smtClean="0"/>
              <a:t>정규분포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따라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생성 모양이 없을 경우는 </a:t>
            </a:r>
            <a:r>
              <a:rPr lang="en-US" altLang="ko-KR" dirty="0" smtClean="0"/>
              <a:t>scalar </a:t>
            </a:r>
            <a:r>
              <a:rPr lang="ko-KR" altLang="en-US" dirty="0" smtClean="0"/>
              <a:t>값을 생성</a:t>
            </a:r>
            <a:endParaRPr lang="en-US" altLang="ko-KR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2780928"/>
            <a:ext cx="3960439" cy="3782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780928"/>
            <a:ext cx="3528392" cy="3782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86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randint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randint</a:t>
            </a:r>
            <a:r>
              <a:rPr lang="en-US" altLang="ko-KR" dirty="0"/>
              <a:t>(low, high=None, size=None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최저값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최고값</a:t>
            </a:r>
            <a:r>
              <a:rPr lang="en-US" altLang="ko-KR" dirty="0" smtClean="0"/>
              <a:t>-1, </a:t>
            </a:r>
            <a:r>
              <a:rPr lang="ko-KR" altLang="en-US" dirty="0" smtClean="0"/>
              <a:t>총 길이 인자를 넣어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로 리턴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smtClean="0"/>
              <a:t>Size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tuple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선언시</a:t>
            </a:r>
            <a:r>
              <a:rPr lang="ko-KR" altLang="en-US" dirty="0" smtClean="0"/>
              <a:t> 다차원 생성</a:t>
            </a:r>
            <a:endParaRPr lang="en-US" altLang="ko-KR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3068960"/>
            <a:ext cx="4032448" cy="358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924944"/>
            <a:ext cx="3648075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09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random_sample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random_sample</a:t>
            </a:r>
            <a:r>
              <a:rPr lang="en-US" altLang="ko-KR" dirty="0"/>
              <a:t>(size=None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size</a:t>
            </a:r>
            <a:r>
              <a:rPr lang="ko-KR" altLang="en-US" dirty="0" smtClean="0"/>
              <a:t>가 없을 경우는 하나의 값만 생성하고 </a:t>
            </a:r>
            <a:r>
              <a:rPr lang="en-US" altLang="ko-KR" dirty="0" smtClean="0"/>
              <a:t>size</a:t>
            </a:r>
            <a:r>
              <a:rPr lang="ko-KR" altLang="en-US" dirty="0" smtClean="0"/>
              <a:t>를 주면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생성 </a:t>
            </a:r>
            <a:endParaRPr lang="en-US" altLang="ko-KR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852936"/>
            <a:ext cx="4104456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868149"/>
            <a:ext cx="360040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88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ranf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ranf</a:t>
            </a:r>
            <a:r>
              <a:rPr lang="en-US" altLang="ko-KR" dirty="0" smtClean="0"/>
              <a:t>(size=None)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size</a:t>
            </a:r>
            <a:r>
              <a:rPr lang="ko-KR" altLang="en-US" dirty="0" smtClean="0"/>
              <a:t>가 없을 경우는 하나의 값만 생성하고 </a:t>
            </a:r>
            <a:r>
              <a:rPr lang="en-US" altLang="ko-KR" dirty="0" smtClean="0"/>
              <a:t>size</a:t>
            </a:r>
            <a:r>
              <a:rPr lang="ko-KR" altLang="en-US" dirty="0" smtClean="0"/>
              <a:t>를 주면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생성 </a:t>
            </a:r>
            <a:endParaRPr lang="en-US" altLang="ko-KR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432245"/>
            <a:ext cx="4838700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41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random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random(size=None)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size</a:t>
            </a:r>
            <a:r>
              <a:rPr lang="ko-KR" altLang="en-US" dirty="0" smtClean="0"/>
              <a:t>가 없을 경우는 하나의 값만 생성하고 </a:t>
            </a:r>
            <a:r>
              <a:rPr lang="en-US" altLang="ko-KR" dirty="0" smtClean="0"/>
              <a:t>size</a:t>
            </a:r>
            <a:r>
              <a:rPr lang="ko-KR" altLang="en-US" dirty="0" smtClean="0"/>
              <a:t>를 주면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생성 </a:t>
            </a:r>
            <a:endParaRPr lang="en-US" altLang="ko-KR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429000"/>
            <a:ext cx="480060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46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RandomState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생성</a:t>
            </a:r>
            <a:endParaRPr lang="en-US" altLang="ko-KR" dirty="0"/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9339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size</a:t>
            </a:r>
            <a:r>
              <a:rPr lang="ko-KR" altLang="en-US" sz="2800" dirty="0"/>
              <a:t>를 </a:t>
            </a:r>
            <a:r>
              <a:rPr lang="en-US" altLang="ko-KR" sz="2800" dirty="0"/>
              <a:t>argument</a:t>
            </a:r>
            <a:r>
              <a:rPr lang="ko-KR" altLang="en-US" sz="2800" dirty="0"/>
              <a:t>로 취하는데 기본값은 </a:t>
            </a:r>
            <a:r>
              <a:rPr lang="en-US" altLang="ko-KR" sz="2800" dirty="0"/>
              <a:t>None</a:t>
            </a:r>
            <a:r>
              <a:rPr lang="ko-KR" altLang="en-US" sz="2800" dirty="0"/>
              <a:t>이다</a:t>
            </a:r>
            <a:r>
              <a:rPr lang="en-US" altLang="ko-KR" sz="2800" dirty="0"/>
              <a:t>. </a:t>
            </a:r>
            <a:r>
              <a:rPr lang="ko-KR" altLang="en-US" sz="2800" dirty="0"/>
              <a:t>만약 </a:t>
            </a:r>
            <a:r>
              <a:rPr lang="en-US" altLang="ko-KR" sz="2800" dirty="0"/>
              <a:t>size</a:t>
            </a:r>
            <a:r>
              <a:rPr lang="ko-KR" altLang="en-US" sz="2800" dirty="0"/>
              <a:t>가 </a:t>
            </a:r>
            <a:r>
              <a:rPr lang="en-US" altLang="ko-KR" sz="2800" dirty="0"/>
              <a:t>None</a:t>
            </a:r>
            <a:r>
              <a:rPr lang="ko-KR" altLang="en-US" sz="2800" dirty="0"/>
              <a:t>이라면</a:t>
            </a:r>
            <a:r>
              <a:rPr lang="en-US" altLang="ko-KR" sz="2800" dirty="0"/>
              <a:t>, </a:t>
            </a:r>
            <a:r>
              <a:rPr lang="ko-KR" altLang="en-US" sz="2800" dirty="0"/>
              <a:t>하나의 값이 생성되고 반환된다</a:t>
            </a:r>
            <a:r>
              <a:rPr lang="en-US" altLang="ko-KR" sz="2800" dirty="0"/>
              <a:t>. </a:t>
            </a:r>
            <a:r>
              <a:rPr lang="ko-KR" altLang="en-US" sz="2800" dirty="0"/>
              <a:t>만약 </a:t>
            </a:r>
            <a:r>
              <a:rPr lang="en-US" altLang="ko-KR" sz="2800" dirty="0"/>
              <a:t>size</a:t>
            </a:r>
            <a:r>
              <a:rPr lang="ko-KR" altLang="en-US" sz="2800" dirty="0"/>
              <a:t>가 정수라면</a:t>
            </a:r>
            <a:r>
              <a:rPr lang="en-US" altLang="ko-KR" sz="2800" dirty="0"/>
              <a:t>, 1-D </a:t>
            </a:r>
            <a:r>
              <a:rPr lang="ko-KR" altLang="en-US" sz="2800" dirty="0"/>
              <a:t>행렬이 랜덤변수들로 채워져 반환된다</a:t>
            </a:r>
            <a:r>
              <a:rPr lang="en-US" altLang="ko-KR" sz="2800" dirty="0"/>
              <a:t>.</a:t>
            </a: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645024"/>
            <a:ext cx="5112568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98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RandomState</a:t>
            </a:r>
            <a:r>
              <a:rPr lang="en-US" altLang="ko-KR" dirty="0" smtClean="0"/>
              <a:t> :seed/</a:t>
            </a:r>
            <a:r>
              <a:rPr lang="en-US" altLang="ko-KR" dirty="0" err="1" smtClean="0"/>
              <a:t>get_state</a:t>
            </a:r>
            <a:endParaRPr lang="en-US" altLang="ko-KR" dirty="0"/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Seed</a:t>
            </a:r>
            <a:r>
              <a:rPr lang="ko-KR" altLang="en-US" sz="2800" dirty="0" smtClean="0"/>
              <a:t>는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반복 가능한 것을 처리할 때 사용하면 </a:t>
            </a:r>
            <a:r>
              <a:rPr lang="en-US" altLang="ko-KR" sz="2800" dirty="0" smtClean="0"/>
              <a:t>get-state()</a:t>
            </a:r>
            <a:r>
              <a:rPr lang="ko-KR" altLang="en-US" sz="2800" dirty="0" smtClean="0"/>
              <a:t>로 처리하면 현재 상태가 출력</a:t>
            </a:r>
            <a:endParaRPr lang="en-US" altLang="ko-KR" sz="2800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076" y="2852936"/>
            <a:ext cx="5991225" cy="3184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5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seed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seed</a:t>
            </a:r>
            <a:r>
              <a:rPr lang="ko-KR" altLang="en-US" dirty="0" smtClean="0"/>
              <a:t>는 반복적인 </a:t>
            </a:r>
            <a:r>
              <a:rPr lang="en-US" altLang="ko-KR" dirty="0" smtClean="0"/>
              <a:t>random</a:t>
            </a:r>
            <a:r>
              <a:rPr lang="ko-KR" altLang="en-US" dirty="0" smtClean="0"/>
              <a:t>을 동일한 범주에서 처리하기 위한 방식으로 </a:t>
            </a:r>
            <a:r>
              <a:rPr lang="en-US" altLang="ko-KR" dirty="0" smtClean="0"/>
              <a:t>random</a:t>
            </a:r>
            <a:r>
              <a:rPr lang="ko-KR" altLang="en-US" dirty="0" smtClean="0"/>
              <a:t>변수를 고정시킴</a:t>
            </a:r>
            <a:endParaRPr lang="en-US" altLang="ko-KR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403104"/>
            <a:ext cx="2952328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331269"/>
            <a:ext cx="4032448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78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Binomial : </a:t>
            </a:r>
            <a:r>
              <a:rPr lang="ko-KR" altLang="en-US" dirty="0" smtClean="0"/>
              <a:t>이항분포</a:t>
            </a:r>
            <a:endParaRPr lang="en-US" altLang="ko-KR" dirty="0"/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n</a:t>
            </a:r>
            <a:r>
              <a:rPr lang="ko-KR" altLang="en-US" sz="2800" dirty="0"/>
              <a:t>은 </a:t>
            </a:r>
            <a:r>
              <a:rPr lang="en-US" altLang="ko-KR" sz="2800" dirty="0" smtClean="0"/>
              <a:t>trial , p</a:t>
            </a:r>
            <a:r>
              <a:rPr lang="ko-KR" altLang="en-US" sz="2800" dirty="0"/>
              <a:t>는 구간 </a:t>
            </a:r>
            <a:r>
              <a:rPr lang="en-US" altLang="ko-KR" sz="2800" dirty="0"/>
              <a:t>[0,1]</a:t>
            </a:r>
            <a:r>
              <a:rPr lang="ko-KR" altLang="en-US" sz="2800" dirty="0"/>
              <a:t>에 성공 </a:t>
            </a:r>
            <a:r>
              <a:rPr lang="en-US" altLang="ko-KR" sz="2800" dirty="0"/>
              <a:t>P</a:t>
            </a:r>
            <a:r>
              <a:rPr lang="ko-KR" altLang="en-US" sz="2800" dirty="0"/>
              <a:t>는 확률 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ko-KR" altLang="en-US" sz="2800" dirty="0" smtClean="0"/>
              <a:t>이항 </a:t>
            </a:r>
            <a:r>
              <a:rPr lang="ko-KR" altLang="en-US" sz="2800" dirty="0"/>
              <a:t>분포에서 작성한 </a:t>
            </a:r>
            <a:r>
              <a:rPr lang="ko-KR" altLang="en-US" sz="2800" dirty="0" smtClean="0"/>
              <a:t>것임</a:t>
            </a:r>
            <a:endParaRPr lang="en-US" altLang="ko-KR" sz="2800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666" y="2996952"/>
            <a:ext cx="26670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4005064"/>
            <a:ext cx="5934075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78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Uniform </a:t>
            </a:r>
            <a:endParaRPr lang="en-US" altLang="ko-KR" dirty="0"/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[</a:t>
            </a:r>
            <a:r>
              <a:rPr lang="en-US" altLang="ko-KR" sz="2800" dirty="0"/>
              <a:t>low, </a:t>
            </a:r>
            <a:r>
              <a:rPr lang="en-US" altLang="ko-KR" sz="2800" dirty="0" smtClean="0"/>
              <a:t>high)</a:t>
            </a:r>
            <a:r>
              <a:rPr lang="ko-KR" altLang="en-US" sz="2800" dirty="0" smtClean="0"/>
              <a:t>는</a:t>
            </a:r>
            <a:r>
              <a:rPr lang="en-US" altLang="ko-KR" sz="2800" dirty="0" smtClean="0"/>
              <a:t> low</a:t>
            </a:r>
            <a:r>
              <a:rPr lang="ko-KR" altLang="en-US" sz="2800" dirty="0" smtClean="0"/>
              <a:t>를 포함하지만 </a:t>
            </a:r>
            <a:r>
              <a:rPr lang="en-US" altLang="ko-KR" sz="2800" dirty="0" smtClean="0"/>
              <a:t>high</a:t>
            </a:r>
            <a:r>
              <a:rPr lang="ko-KR" altLang="en-US" sz="2800" dirty="0" smtClean="0"/>
              <a:t>를 포함하지 않는 정규분로를 표시</a:t>
            </a:r>
            <a:endParaRPr lang="en-US" altLang="ko-KR" sz="2800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3" y="2708920"/>
            <a:ext cx="5553075" cy="3806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87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집합 기초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52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급수</a:t>
            </a:r>
            <a:r>
              <a:rPr lang="en-US" altLang="ko-KR" dirty="0"/>
              <a:t>(</a:t>
            </a:r>
            <a:r>
              <a:rPr lang="ko-KR" altLang="en-US" dirty="0"/>
              <a:t>級數</a:t>
            </a:r>
            <a:r>
              <a:rPr lang="en-US" altLang="ko-KR" dirty="0" smtClean="0"/>
              <a:t>,series</a:t>
            </a:r>
            <a:r>
              <a:rPr lang="en-US" altLang="ko-KR" dirty="0"/>
              <a:t>, </a:t>
            </a:r>
            <a:r>
              <a:rPr lang="ko-KR" altLang="en-US" dirty="0"/>
              <a:t>∑</a:t>
            </a:r>
            <a:r>
              <a:rPr lang="en-US" altLang="ko-KR" i="1" dirty="0"/>
              <a:t>a</a:t>
            </a:r>
            <a:r>
              <a:rPr lang="en-US" altLang="ko-KR" i="1" baseline="-25000" dirty="0"/>
              <a:t>n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952328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 수학에서의 급수는 수열 </a:t>
            </a:r>
            <a:r>
              <a:rPr lang="en-US" altLang="ko-KR" dirty="0"/>
              <a:t>a_1, a_2, a_3, ... , </a:t>
            </a:r>
            <a:r>
              <a:rPr lang="en-US" altLang="ko-KR" dirty="0" err="1"/>
              <a:t>a_n</a:t>
            </a:r>
            <a:r>
              <a:rPr lang="en-US" altLang="ko-KR" i="1" dirty="0" err="1"/>
              <a:t>a</a:t>
            </a:r>
            <a:r>
              <a:rPr lang="ko-KR" altLang="en-US" dirty="0"/>
              <a:t>​</a:t>
            </a:r>
            <a:r>
              <a:rPr lang="en-US" altLang="ko-KR" dirty="0"/>
              <a:t>1​​,</a:t>
            </a:r>
            <a:r>
              <a:rPr lang="en-US" altLang="ko-KR" i="1" dirty="0"/>
              <a:t>a</a:t>
            </a:r>
            <a:r>
              <a:rPr lang="ko-KR" altLang="en-US" dirty="0"/>
              <a:t>​</a:t>
            </a:r>
            <a:r>
              <a:rPr lang="en-US" altLang="ko-KR" dirty="0"/>
              <a:t>2​​,</a:t>
            </a:r>
            <a:r>
              <a:rPr lang="en-US" altLang="ko-KR" i="1" dirty="0"/>
              <a:t>a</a:t>
            </a:r>
            <a:r>
              <a:rPr lang="ko-KR" altLang="en-US" dirty="0"/>
              <a:t>​</a:t>
            </a:r>
            <a:r>
              <a:rPr lang="en-US" altLang="ko-KR" dirty="0"/>
              <a:t>3​​,...,</a:t>
            </a:r>
            <a:r>
              <a:rPr lang="en-US" altLang="ko-KR" i="1" dirty="0"/>
              <a:t>a</a:t>
            </a:r>
            <a:r>
              <a:rPr lang="ko-KR" altLang="en-US" dirty="0"/>
              <a:t>​</a:t>
            </a:r>
            <a:r>
              <a:rPr lang="en-US" altLang="ko-KR" i="1" dirty="0"/>
              <a:t>n</a:t>
            </a:r>
            <a:r>
              <a:rPr lang="ko-KR" altLang="en-US" dirty="0"/>
              <a:t>​​까지 주어졌을 때 이것들을 다 더해 </a:t>
            </a:r>
            <a:r>
              <a:rPr lang="en-US" altLang="ko-KR" dirty="0"/>
              <a:t>a_1+a_2+a_3+...+</a:t>
            </a:r>
            <a:r>
              <a:rPr lang="en-US" altLang="ko-KR" dirty="0" err="1" smtClean="0"/>
              <a:t>a_n</a:t>
            </a:r>
            <a:r>
              <a:rPr lang="en-US" altLang="ko-KR" dirty="0" smtClean="0"/>
              <a:t>, </a:t>
            </a:r>
            <a:r>
              <a:rPr lang="en-US" altLang="ko-KR" i="1" dirty="0" smtClean="0"/>
              <a:t>a</a:t>
            </a:r>
            <a:r>
              <a:rPr lang="ko-KR" altLang="en-US" dirty="0"/>
              <a:t>​</a:t>
            </a:r>
            <a:r>
              <a:rPr lang="en-US" altLang="ko-KR" dirty="0"/>
              <a:t>1​​+</a:t>
            </a:r>
            <a:r>
              <a:rPr lang="en-US" altLang="ko-KR" i="1" dirty="0"/>
              <a:t>a</a:t>
            </a:r>
            <a:r>
              <a:rPr lang="ko-KR" altLang="en-US" dirty="0"/>
              <a:t>​</a:t>
            </a:r>
            <a:r>
              <a:rPr lang="en-US" altLang="ko-KR" dirty="0"/>
              <a:t>2​​+</a:t>
            </a:r>
            <a:r>
              <a:rPr lang="en-US" altLang="ko-KR" i="1" dirty="0"/>
              <a:t>a</a:t>
            </a:r>
            <a:r>
              <a:rPr lang="ko-KR" altLang="en-US" dirty="0"/>
              <a:t>​</a:t>
            </a:r>
            <a:r>
              <a:rPr lang="en-US" altLang="ko-KR" dirty="0"/>
              <a:t>3​​+...+</a:t>
            </a:r>
            <a:r>
              <a:rPr lang="en-US" altLang="ko-KR" i="1" dirty="0"/>
              <a:t>a</a:t>
            </a:r>
            <a:r>
              <a:rPr lang="ko-KR" altLang="en-US" dirty="0"/>
              <a:t>​</a:t>
            </a:r>
            <a:r>
              <a:rPr lang="en-US" altLang="ko-KR" i="1" dirty="0"/>
              <a:t>n</a:t>
            </a:r>
            <a:r>
              <a:rPr lang="ko-KR" altLang="en-US" dirty="0"/>
              <a:t>​​로 나타낸 것</a:t>
            </a:r>
            <a:r>
              <a:rPr lang="en-US" altLang="ko-KR" dirty="0"/>
              <a:t>, </a:t>
            </a:r>
            <a:r>
              <a:rPr lang="ko-KR" altLang="en-US" dirty="0"/>
              <a:t>즉 수열의 합을 의미한다</a:t>
            </a:r>
            <a:r>
              <a:rPr lang="en-US" altLang="ko-KR" dirty="0" smtClean="0"/>
              <a:t>.</a:t>
            </a:r>
            <a:r>
              <a:rPr lang="en-US" altLang="ko-KR" baseline="30000" dirty="0"/>
              <a:t> </a:t>
            </a:r>
            <a:endParaRPr lang="en-US" altLang="ko-KR" baseline="30000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급수의 </a:t>
            </a:r>
            <a:r>
              <a:rPr lang="ko-KR" altLang="en-US" dirty="0"/>
              <a:t>예는 등차수열</a:t>
            </a:r>
            <a:r>
              <a:rPr lang="en-US" altLang="ko-KR" dirty="0"/>
              <a:t>, </a:t>
            </a:r>
            <a:r>
              <a:rPr lang="ko-KR" altLang="en-US" dirty="0"/>
              <a:t>등비수열의 합</a:t>
            </a:r>
            <a:r>
              <a:rPr lang="en-US" altLang="ko-KR" dirty="0"/>
              <a:t>, </a:t>
            </a:r>
            <a:r>
              <a:rPr lang="ko-KR" altLang="en-US" dirty="0"/>
              <a:t>자연수의 거듭제곱의 합 등이 있다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69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standard_normal</a:t>
            </a:r>
            <a:r>
              <a:rPr lang="en-US" altLang="ko-KR" dirty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a </a:t>
            </a:r>
            <a:r>
              <a:rPr lang="en-US" altLang="ko-KR" sz="2800" dirty="0"/>
              <a:t>standard Normal distribution (mean=0, </a:t>
            </a:r>
            <a:r>
              <a:rPr lang="en-US" altLang="ko-KR" sz="2800" dirty="0" err="1"/>
              <a:t>stdev</a:t>
            </a:r>
            <a:r>
              <a:rPr lang="en-US" altLang="ko-KR" sz="2800" dirty="0"/>
              <a:t>=1</a:t>
            </a:r>
            <a:r>
              <a:rPr lang="en-US" altLang="ko-KR" sz="2800" dirty="0" smtClean="0"/>
              <a:t>) </a:t>
            </a:r>
            <a:r>
              <a:rPr lang="ko-KR" altLang="en-US" sz="2800" dirty="0" smtClean="0"/>
              <a:t>표시</a:t>
            </a:r>
            <a:endParaRPr lang="en-US" altLang="ko-KR" sz="2800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476" y="2708920"/>
            <a:ext cx="5600700" cy="3926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48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permutation</a:t>
            </a:r>
            <a:endParaRPr lang="ko-KR" alt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68959"/>
            <a:ext cx="4176464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순열의 값인 원소로 선택된 배열의 원소를 섞기</a:t>
            </a:r>
            <a:endParaRPr lang="en-US" altLang="ko-KR" sz="2800" dirty="0"/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780928"/>
            <a:ext cx="3655318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60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choice : replace </a:t>
            </a:r>
            <a:r>
              <a:rPr lang="ko-KR" altLang="en-US" dirty="0" smtClean="0"/>
              <a:t>속</a:t>
            </a:r>
            <a:r>
              <a:rPr lang="ko-KR" altLang="en-US" dirty="0"/>
              <a:t>성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561344"/>
          </a:xfrm>
        </p:spPr>
        <p:txBody>
          <a:bodyPr>
            <a:normAutofit/>
          </a:bodyPr>
          <a:lstStyle/>
          <a:p>
            <a:pPr marL="457200" lvl="1" indent="0" fontAlgn="base">
              <a:lnSpc>
                <a:spcPct val="110000"/>
              </a:lnSpc>
              <a:buNone/>
            </a:pPr>
            <a:r>
              <a:rPr lang="en-US" altLang="ko-KR" dirty="0"/>
              <a:t> choice(a, size=None, replace=True, </a:t>
            </a:r>
            <a:r>
              <a:rPr lang="en-US" altLang="ko-KR" dirty="0" smtClean="0"/>
              <a:t>p=None)</a:t>
            </a:r>
          </a:p>
          <a:p>
            <a:pPr marL="457200" lvl="1" indent="0" fontAlgn="base">
              <a:lnSpc>
                <a:spcPct val="110000"/>
              </a:lnSpc>
              <a:buNone/>
            </a:pPr>
            <a:r>
              <a:rPr lang="en-US" altLang="ko-KR" dirty="0"/>
              <a:t>a</a:t>
            </a:r>
            <a:r>
              <a:rPr lang="ko-KR" altLang="en-US" dirty="0" smtClean="0"/>
              <a:t>값을 </a:t>
            </a:r>
            <a:r>
              <a:rPr lang="en-US" altLang="ko-KR" dirty="0" smtClean="0"/>
              <a:t>array, size</a:t>
            </a:r>
            <a:r>
              <a:rPr lang="ko-KR" altLang="en-US" dirty="0" smtClean="0"/>
              <a:t>는 모형</a:t>
            </a:r>
            <a:r>
              <a:rPr lang="en-US" altLang="ko-KR" dirty="0" smtClean="0"/>
              <a:t>,replace=False</a:t>
            </a:r>
            <a:r>
              <a:rPr lang="ko-KR" altLang="en-US" dirty="0" smtClean="0"/>
              <a:t>는 사이즈 </a:t>
            </a:r>
            <a:endParaRPr lang="en-US" altLang="ko-KR" dirty="0" smtClean="0"/>
          </a:p>
          <a:p>
            <a:pPr marL="457200" lvl="1" indent="0" fontAlgn="base">
              <a:lnSpc>
                <a:spcPct val="110000"/>
              </a:lnSpc>
              <a:buNone/>
            </a:pPr>
            <a:r>
              <a:rPr lang="ko-KR" altLang="en-US" dirty="0" smtClean="0"/>
              <a:t>변경 불가</a:t>
            </a:r>
            <a:r>
              <a:rPr lang="en-US" altLang="ko-KR" dirty="0" smtClean="0"/>
              <a:t>, p</a:t>
            </a:r>
            <a:r>
              <a:rPr lang="ko-KR" altLang="en-US" dirty="0" smtClean="0"/>
              <a:t>는 나오는 원소에 대한 확률을 정의</a:t>
            </a:r>
            <a:endParaRPr lang="en-US" altLang="ko-KR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717032"/>
            <a:ext cx="541020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1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53400" cy="990600"/>
          </a:xfrm>
        </p:spPr>
        <p:txBody>
          <a:bodyPr>
            <a:normAutofit/>
          </a:bodyPr>
          <a:lstStyle/>
          <a:p>
            <a:r>
              <a:rPr lang="en-US" altLang="ko-KR" dirty="0"/>
              <a:t>shuffle</a:t>
            </a:r>
            <a:endParaRPr lang="ko-KR" alt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284984"/>
            <a:ext cx="36004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718246"/>
            <a:ext cx="2933700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선택된 배열의 원소를 섞기</a:t>
            </a:r>
            <a:endParaRPr lang="en-US" altLang="ko-KR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32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620688"/>
            <a:ext cx="7363544" cy="5246712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확률변수의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err="1" smtClean="0"/>
              <a:t>기대값</a:t>
            </a:r>
            <a:r>
              <a:rPr lang="en-US" altLang="ko-KR" sz="6000" dirty="0" smtClean="0"/>
              <a:t>(</a:t>
            </a:r>
            <a:r>
              <a:rPr lang="ko-KR" altLang="en-US" sz="6000" dirty="0" smtClean="0"/>
              <a:t>평균</a:t>
            </a:r>
            <a:r>
              <a:rPr lang="en-US" altLang="ko-KR" sz="6000" dirty="0" smtClean="0"/>
              <a:t>)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77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확률변수의 </a:t>
            </a:r>
            <a:r>
              <a:rPr lang="ko-KR" altLang="en-US" dirty="0" err="1" smtClean="0"/>
              <a:t>기대값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35283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확률 변수의 </a:t>
            </a:r>
            <a:r>
              <a:rPr lang="ko-KR" altLang="en-US" dirty="0" err="1"/>
              <a:t>기댓값</a:t>
            </a:r>
            <a:r>
              <a:rPr lang="en-US" altLang="ko-KR" dirty="0"/>
              <a:t>(</a:t>
            </a:r>
            <a:r>
              <a:rPr lang="ko-KR" altLang="en-US" dirty="0" err="1"/>
              <a:t>期待값</a:t>
            </a:r>
            <a:r>
              <a:rPr lang="en-US" altLang="ko-KR" dirty="0"/>
              <a:t>, </a:t>
            </a:r>
            <a:r>
              <a:rPr lang="en-US" altLang="ko-KR" dirty="0" smtClean="0"/>
              <a:t>expected </a:t>
            </a:r>
            <a:r>
              <a:rPr lang="en-US" altLang="ko-KR" dirty="0"/>
              <a:t>value)</a:t>
            </a:r>
            <a:r>
              <a:rPr lang="ko-KR" altLang="en-US" dirty="0"/>
              <a:t>은 각 사건이 벌어졌을 때의 이득과 그 사건이 벌어질 확률을 곱한 것을 전체 사건에 대해 합한 값이다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이것은 </a:t>
            </a:r>
            <a:r>
              <a:rPr lang="ko-KR" altLang="en-US" b="1" dirty="0"/>
              <a:t>어떤 확률적 사건에 대한 평균의 의미로 </a:t>
            </a:r>
            <a:r>
              <a:rPr lang="ko-KR" altLang="en-US" dirty="0"/>
              <a:t>생각할 수 있다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05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이산확률변수의 </a:t>
            </a:r>
            <a:r>
              <a:rPr lang="ko-KR" altLang="en-US" dirty="0" err="1" smtClean="0"/>
              <a:t>기대값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23224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각 사건이 발생할 때의 결과와 그 사건이 벌어질 확률을 곱한 것들을 전체 사건에 대해 합한 값입니다</a:t>
            </a:r>
            <a:r>
              <a:rPr lang="en-US" altLang="ko-KR" dirty="0"/>
              <a:t>. </a:t>
            </a:r>
            <a:r>
              <a:rPr lang="ko-KR" altLang="en-US" dirty="0"/>
              <a:t>어떤 확률적 사건에 대한 평균의 의미로 생각할 수 있습니다</a:t>
            </a:r>
            <a:r>
              <a:rPr lang="en-US" altLang="ko-KR" dirty="0"/>
              <a:t>. </a:t>
            </a:r>
            <a:r>
              <a:rPr lang="ko-KR" altLang="en-US" dirty="0"/>
              <a:t>확률변수</a:t>
            </a:r>
            <a:r>
              <a:rPr lang="en-US" altLang="ko-KR" dirty="0"/>
              <a:t>(=</a:t>
            </a:r>
            <a:r>
              <a:rPr lang="ko-KR" altLang="en-US" dirty="0"/>
              <a:t>랜덤변수</a:t>
            </a:r>
            <a:r>
              <a:rPr lang="en-US" altLang="ko-KR" dirty="0"/>
              <a:t>)</a:t>
            </a:r>
            <a:r>
              <a:rPr lang="ko-KR" altLang="en-US" dirty="0"/>
              <a:t>가 나타내는 확률분포에서 중심 위치를 나타내는 척도이다</a:t>
            </a:r>
            <a:r>
              <a:rPr lang="en-US" altLang="ko-KR" dirty="0"/>
              <a:t>.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206</a:t>
            </a:fld>
            <a:endParaRPr lang="ko-KR" altLang="en-US"/>
          </a:p>
        </p:txBody>
      </p:sp>
      <p:pic>
        <p:nvPicPr>
          <p:cNvPr id="226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231" y="4994422"/>
            <a:ext cx="3143250" cy="1314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63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743" y="3933056"/>
            <a:ext cx="4848225" cy="711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12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</a:t>
            </a:r>
            <a:r>
              <a:rPr lang="ko-KR" altLang="en-US" dirty="0"/>
              <a:t>속</a:t>
            </a:r>
            <a:r>
              <a:rPr lang="ko-KR" altLang="en-US" dirty="0" smtClean="0"/>
              <a:t>확률변수의 </a:t>
            </a:r>
            <a:r>
              <a:rPr lang="ko-KR" altLang="en-US" dirty="0" err="1" smtClean="0"/>
              <a:t>기대값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</a:t>
            </a:r>
            <a:r>
              <a:rPr lang="ko-KR" altLang="en-US" dirty="0" smtClean="0"/>
              <a:t>연속확률변수의 </a:t>
            </a:r>
            <a:r>
              <a:rPr lang="ko-KR" altLang="en-US" dirty="0" err="1" smtClean="0"/>
              <a:t>기대값은</a:t>
            </a:r>
            <a:r>
              <a:rPr lang="ko-KR" altLang="en-US" dirty="0" smtClean="0"/>
              <a:t> 확률밀도함수의 적분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207</a:t>
            </a:fld>
            <a:endParaRPr lang="ko-KR" altLang="en-US"/>
          </a:p>
        </p:txBody>
      </p:sp>
      <p:pic>
        <p:nvPicPr>
          <p:cNvPr id="389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786188"/>
            <a:ext cx="2647950" cy="1298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141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기대값의</a:t>
            </a:r>
            <a:r>
              <a:rPr lang="ko-KR" altLang="en-US" dirty="0" smtClean="0"/>
              <a:t> 연산법칙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기대값의</a:t>
            </a:r>
            <a:r>
              <a:rPr lang="ko-KR" altLang="en-US" dirty="0" smtClean="0"/>
              <a:t> 연산법칙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208</a:t>
            </a:fld>
            <a:endParaRPr lang="ko-KR" altLang="en-US"/>
          </a:p>
        </p:txBody>
      </p:sp>
      <p:pic>
        <p:nvPicPr>
          <p:cNvPr id="388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08920"/>
            <a:ext cx="8100392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612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이산확률변수의 </a:t>
            </a:r>
            <a:r>
              <a:rPr lang="ko-KR" altLang="en-US" dirty="0" err="1"/>
              <a:t>기대값</a:t>
            </a:r>
            <a:r>
              <a:rPr lang="ko-KR" altLang="en-US" dirty="0"/>
              <a:t> 예시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9208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기대값의</a:t>
            </a:r>
            <a:r>
              <a:rPr lang="ko-KR" altLang="en-US" dirty="0" smtClean="0"/>
              <a:t> 예시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209</a:t>
            </a:fld>
            <a:endParaRPr lang="ko-KR" altLang="en-US"/>
          </a:p>
        </p:txBody>
      </p:sp>
      <p:pic>
        <p:nvPicPr>
          <p:cNvPr id="235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475" y="4552156"/>
            <a:ext cx="4810125" cy="1685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041376" y="4967673"/>
            <a:ext cx="1584176" cy="6480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기대값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355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004939"/>
            <a:ext cx="36671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30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급수의 표현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 </a:t>
            </a:r>
            <a:r>
              <a:rPr lang="el-GR" altLang="ko-KR" dirty="0" smtClean="0"/>
              <a:t>Σ</a:t>
            </a:r>
            <a:r>
              <a:rPr lang="en-US" altLang="ko-KR" dirty="0" smtClean="0"/>
              <a:t> </a:t>
            </a:r>
            <a:r>
              <a:rPr lang="ko-KR" altLang="en-US" dirty="0" smtClean="0"/>
              <a:t>는 일반항 식을 가지고 </a:t>
            </a:r>
            <a:r>
              <a:rPr lang="ko-KR" altLang="en-US" dirty="0" err="1" smtClean="0"/>
              <a:t>시작항과</a:t>
            </a:r>
            <a:r>
              <a:rPr lang="ko-KR" altLang="en-US" dirty="0" smtClean="0"/>
              <a:t> 마지막 항까지의 합을 표시하는 수학식</a:t>
            </a:r>
            <a:endParaRPr lang="en-US" altLang="ko-KR" dirty="0" smtClean="0"/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068960"/>
            <a:ext cx="2600325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841" y="4653136"/>
            <a:ext cx="3219450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258703"/>
            <a:ext cx="4176464" cy="602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75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기대값</a:t>
            </a:r>
            <a:r>
              <a:rPr lang="en-US" altLang="ko-KR" dirty="0"/>
              <a:t> E(5X+3)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기대값</a:t>
            </a:r>
            <a:r>
              <a:rPr lang="en-US" altLang="ko-KR" dirty="0"/>
              <a:t> </a:t>
            </a:r>
            <a:r>
              <a:rPr lang="en-US" altLang="ko-KR" dirty="0" smtClean="0"/>
              <a:t>E(5X+3) </a:t>
            </a:r>
            <a:r>
              <a:rPr lang="ko-KR" altLang="en-US" dirty="0" smtClean="0"/>
              <a:t>에 대한 처리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210</a:t>
            </a:fld>
            <a:endParaRPr lang="ko-KR" altLang="en-US"/>
          </a:p>
        </p:txBody>
      </p:sp>
      <p:pic>
        <p:nvPicPr>
          <p:cNvPr id="2416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861048"/>
            <a:ext cx="4824535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16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20889"/>
            <a:ext cx="2352675" cy="722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16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054635"/>
            <a:ext cx="6953250" cy="734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546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Y = 10X**2 </a:t>
            </a:r>
            <a:r>
              <a:rPr lang="ko-KR" altLang="en-US" dirty="0" err="1" smtClean="0"/>
              <a:t>기대값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주사위를 던져 나오는 수의 제곱에 </a:t>
            </a:r>
            <a:r>
              <a:rPr lang="en-US" altLang="ko-KR" dirty="0"/>
              <a:t>10</a:t>
            </a:r>
            <a:r>
              <a:rPr lang="ko-KR" altLang="en-US" dirty="0"/>
              <a:t>배를 상금으로 </a:t>
            </a:r>
            <a:r>
              <a:rPr lang="ko-KR" altLang="en-US" dirty="0" smtClean="0"/>
              <a:t>준다고 </a:t>
            </a:r>
            <a:r>
              <a:rPr lang="ko-KR" altLang="en-US" dirty="0"/>
              <a:t>할 때 상금의 </a:t>
            </a:r>
            <a:r>
              <a:rPr lang="ko-KR" altLang="en-US" dirty="0" err="1"/>
              <a:t>기대값은</a:t>
            </a:r>
            <a:r>
              <a:rPr lang="ko-KR" altLang="en-US" dirty="0"/>
              <a:t> </a:t>
            </a:r>
            <a:r>
              <a:rPr lang="en-US" altLang="ko-KR" dirty="0"/>
              <a:t>?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211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478007"/>
              </p:ext>
            </p:extLst>
          </p:nvPr>
        </p:nvGraphicFramePr>
        <p:xfrm>
          <a:off x="611562" y="3356992"/>
          <a:ext cx="8208910" cy="2413474"/>
        </p:xfrm>
        <a:graphic>
          <a:graphicData uri="http://schemas.openxmlformats.org/drawingml/2006/table">
            <a:tbl>
              <a:tblPr/>
              <a:tblGrid>
                <a:gridCol w="894183"/>
                <a:gridCol w="894182"/>
                <a:gridCol w="974819"/>
                <a:gridCol w="974819"/>
                <a:gridCol w="1057249"/>
                <a:gridCol w="1137886"/>
                <a:gridCol w="1137886"/>
                <a:gridCol w="1137886"/>
              </a:tblGrid>
              <a:tr h="431884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  <a:cs typeface="Times New Roman" pitchFamily="18" charset="0"/>
                        </a:rPr>
                        <a:t>x</a:t>
                      </a:r>
                    </a:p>
                  </a:txBody>
                  <a:tcPr marT="45729" marB="4572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1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2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3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4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5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6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기대값</a:t>
                      </a:r>
                      <a:endParaRPr kumimoji="1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-127"/>
                        <a:ea typeface="굴림" charset="-127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18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  <a:cs typeface="Times New Roman" pitchFamily="18" charset="0"/>
                        </a:rPr>
                        <a:t>f(x)</a:t>
                      </a:r>
                    </a:p>
                  </a:txBody>
                  <a:tcPr marT="45729" marB="4572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1/6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1/6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1/6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1/6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1/6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1/6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-127"/>
                        <a:ea typeface="굴림" charset="-127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18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  <a:cs typeface="Times New Roman" pitchFamily="18" charset="0"/>
                        </a:rPr>
                        <a:t> </a:t>
                      </a:r>
                      <a:r>
                        <a:rPr kumimoji="1" lang="en-US" altLang="ko-KR" sz="12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  <a:cs typeface="Times New Roman" pitchFamily="18" charset="0"/>
                        </a:rPr>
                        <a:t>xf</a:t>
                      </a:r>
                      <a:r>
                        <a:rPr kumimoji="1" lang="en-US" altLang="ko-KR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  <a:cs typeface="Times New Roman" pitchFamily="18" charset="0"/>
                        </a:rPr>
                        <a:t>(x)</a:t>
                      </a:r>
                    </a:p>
                  </a:txBody>
                  <a:tcPr marT="45729" marB="4572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1/6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2*1/6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3*1/6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4*1/6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5*1/6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6*1/6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3.5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18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  <a:cs typeface="Times New Roman" pitchFamily="18" charset="0"/>
                        </a:rPr>
                        <a:t>y</a:t>
                      </a:r>
                    </a:p>
                  </a:txBody>
                  <a:tcPr marT="45729" marB="4572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10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40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90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160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250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360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-127"/>
                        <a:ea typeface="굴림" charset="-127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18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  <a:cs typeface="Times New Roman" pitchFamily="18" charset="0"/>
                        </a:rPr>
                        <a:t>f 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(</a:t>
                      </a:r>
                      <a:r>
                        <a:rPr kumimoji="1" lang="en-US" altLang="ko-KR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  <a:cs typeface="Times New Roman" pitchFamily="18" charset="0"/>
                        </a:rPr>
                        <a:t>y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)</a:t>
                      </a:r>
                      <a:endParaRPr kumimoji="1" lang="ko-KR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-127"/>
                        <a:ea typeface="굴림" charset="-127"/>
                      </a:endParaRPr>
                    </a:p>
                  </a:txBody>
                  <a:tcPr marT="45729" marB="4572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1/6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1/6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1/6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1/6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1/6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1/6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-127"/>
                        <a:ea typeface="굴림" charset="-127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18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  <a:cs typeface="Times New Roman" pitchFamily="18" charset="0"/>
                        </a:rPr>
                        <a:t> </a:t>
                      </a:r>
                      <a:r>
                        <a:rPr kumimoji="1" lang="en-US" altLang="ko-KR" sz="12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  <a:cs typeface="Times New Roman" pitchFamily="18" charset="0"/>
                        </a:rPr>
                        <a:t>yf</a:t>
                      </a:r>
                      <a:r>
                        <a:rPr kumimoji="1" lang="en-US" altLang="ko-KR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  <a:cs typeface="Times New Roman" pitchFamily="18" charset="0"/>
                        </a:rPr>
                        <a:t>(x)</a:t>
                      </a:r>
                      <a:endParaRPr kumimoji="1" lang="ko-KR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-127"/>
                        <a:ea typeface="굴림" charset="-127"/>
                      </a:endParaRPr>
                    </a:p>
                  </a:txBody>
                  <a:tcPr marT="45729" marB="4572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10*1/6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40*1/6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90*1/6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160*1/6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250*1/6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360*1/6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156.66666</a:t>
                      </a:r>
                      <a:endParaRPr lang="ko-KR" altLang="en-US" sz="1200" dirty="0" smtClean="0"/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143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하나의 주사위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기대값</a:t>
            </a:r>
            <a:r>
              <a:rPr lang="en-US" altLang="ko-KR" dirty="0" smtClean="0"/>
              <a:t>,</a:t>
            </a:r>
            <a:r>
              <a:rPr lang="ko-KR" altLang="en-US" dirty="0" smtClean="0"/>
              <a:t>분산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하나의 주사위를 던질 경우 </a:t>
            </a:r>
            <a:r>
              <a:rPr lang="ko-KR" altLang="en-US" dirty="0" err="1" smtClean="0"/>
              <a:t>기대값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분산</a:t>
            </a:r>
            <a:r>
              <a:rPr lang="en-US" altLang="ko-KR" dirty="0" smtClean="0"/>
              <a:t>,</a:t>
            </a:r>
            <a:r>
              <a:rPr lang="ko-KR" altLang="en-US" dirty="0" smtClean="0"/>
              <a:t>표준편차 예시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212</a:t>
            </a:fld>
            <a:endParaRPr lang="ko-KR" altLang="en-US"/>
          </a:p>
        </p:txBody>
      </p:sp>
      <p:pic>
        <p:nvPicPr>
          <p:cNvPr id="393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852936"/>
            <a:ext cx="6192688" cy="3873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16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620688"/>
            <a:ext cx="7363544" cy="5246712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확률변수의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분산</a:t>
            </a:r>
            <a:r>
              <a:rPr lang="en-US" altLang="ko-KR" sz="6000" dirty="0" smtClean="0"/>
              <a:t>/</a:t>
            </a:r>
            <a:r>
              <a:rPr lang="ko-KR" altLang="en-US" sz="6000" dirty="0" smtClean="0"/>
              <a:t>표준편차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72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확률변수의 분산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68052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분산</a:t>
            </a:r>
            <a:r>
              <a:rPr lang="en-US" altLang="ko-KR" dirty="0"/>
              <a:t>(Variance)</a:t>
            </a:r>
            <a:r>
              <a:rPr lang="ko-KR" altLang="en-US" dirty="0"/>
              <a:t>은 각 확률변수들이 </a:t>
            </a:r>
            <a:r>
              <a:rPr lang="ko-KR" altLang="en-US" dirty="0" err="1"/>
              <a:t>기대값</a:t>
            </a:r>
            <a:r>
              <a:rPr lang="en-US" altLang="ko-KR" dirty="0"/>
              <a:t>(=</a:t>
            </a:r>
            <a:r>
              <a:rPr lang="ko-KR" altLang="en-US" dirty="0"/>
              <a:t>확률사건 평균</a:t>
            </a:r>
            <a:r>
              <a:rPr lang="en-US" altLang="ko-KR" dirty="0"/>
              <a:t>)</a:t>
            </a:r>
            <a:r>
              <a:rPr lang="ko-KR" altLang="en-US" dirty="0"/>
              <a:t>으로부터 얼마나 떨어져서 분산되어 있는지 가늠할 수 있는 하나의 척도</a:t>
            </a:r>
            <a:r>
              <a:rPr lang="en-US" altLang="ko-KR" dirty="0"/>
              <a:t>, </a:t>
            </a:r>
            <a:r>
              <a:rPr lang="ko-KR" altLang="en-US" dirty="0"/>
              <a:t>즉 하나의 값을 말한다</a:t>
            </a:r>
            <a:r>
              <a:rPr lang="en-US" altLang="ko-KR" dirty="0"/>
              <a:t>. </a:t>
            </a:r>
            <a:r>
              <a:rPr lang="ko-KR" altLang="en-US" dirty="0"/>
              <a:t>사실 분산은 표준편차를 구하기 위한 과정이라고 보면 된다</a:t>
            </a:r>
            <a:r>
              <a:rPr lang="en-US" altLang="ko-KR" dirty="0"/>
              <a:t>. </a:t>
            </a:r>
            <a:r>
              <a:rPr lang="ko-KR" altLang="en-US" dirty="0" smtClean="0"/>
              <a:t>분산은 </a:t>
            </a:r>
            <a:r>
              <a:rPr lang="ko-KR" altLang="en-US" dirty="0"/>
              <a:t>소문자 시그마의 제곱으로 표현 </a:t>
            </a:r>
            <a:r>
              <a:rPr lang="en-US" altLang="ko-KR" i="1" dirty="0"/>
              <a:t>σ</a:t>
            </a:r>
            <a:r>
              <a:rPr lang="en-US" altLang="ko-KR" dirty="0"/>
              <a:t>2</a:t>
            </a:r>
            <a:r>
              <a:rPr lang="ko-KR" altLang="en-US" dirty="0"/>
              <a:t> 한다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54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분산의 연산법칙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</a:t>
            </a:r>
            <a:r>
              <a:rPr lang="ko-KR" altLang="en-US" dirty="0" smtClean="0"/>
              <a:t>연산법칙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215</a:t>
            </a:fld>
            <a:endParaRPr lang="ko-KR" altLang="en-US"/>
          </a:p>
        </p:txBody>
      </p:sp>
      <p:pic>
        <p:nvPicPr>
          <p:cNvPr id="2385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102" y="2996952"/>
            <a:ext cx="6086475" cy="1135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85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412" y="4365104"/>
            <a:ext cx="4638675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344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분산의 연산법칙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</a:t>
            </a:r>
            <a:r>
              <a:rPr lang="ko-KR" altLang="en-US" dirty="0" smtClean="0"/>
              <a:t>연산법칙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216</a:t>
            </a:fld>
            <a:endParaRPr lang="ko-KR" altLang="en-US"/>
          </a:p>
        </p:txBody>
      </p:sp>
      <p:pic>
        <p:nvPicPr>
          <p:cNvPr id="238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2636912"/>
            <a:ext cx="6819900" cy="1435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85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4365104"/>
            <a:ext cx="6619875" cy="798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664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확률변수의 </a:t>
            </a:r>
            <a:r>
              <a:rPr lang="ko-KR" altLang="en-US" dirty="0" err="1" smtClean="0"/>
              <a:t>분산식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08112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확률변수 </a:t>
            </a:r>
            <a:r>
              <a:rPr lang="en-US" altLang="ko-KR" dirty="0" smtClean="0"/>
              <a:t>X</a:t>
            </a:r>
            <a:r>
              <a:rPr lang="ko-KR" altLang="en-US" dirty="0" smtClean="0"/>
              <a:t>와 평균의 차의 제곱에 대한 평균을 분산으로 나타냄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551261" y="3059063"/>
            <a:ext cx="2448272" cy="4320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편차의 제곱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541119" y="4149080"/>
            <a:ext cx="2458414" cy="4320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편차의 제곱</a:t>
            </a:r>
            <a:r>
              <a:rPr lang="en-US" altLang="ko-KR" sz="1400" dirty="0" smtClean="0">
                <a:solidFill>
                  <a:schemeClr val="tx1"/>
                </a:solidFill>
              </a:rPr>
              <a:t>*</a:t>
            </a:r>
            <a:r>
              <a:rPr lang="ko-KR" altLang="en-US" sz="1400" dirty="0" smtClean="0">
                <a:solidFill>
                  <a:schemeClr val="tx1"/>
                </a:solidFill>
              </a:rPr>
              <a:t> 사건확률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2283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669" y="2852936"/>
            <a:ext cx="8382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83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644" y="4128120"/>
            <a:ext cx="12382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541119" y="5229200"/>
            <a:ext cx="2458414" cy="6480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확률변수 </a:t>
            </a:r>
            <a:r>
              <a:rPr lang="en-US" altLang="ko-KR" sz="1400" dirty="0">
                <a:solidFill>
                  <a:schemeClr val="tx1"/>
                </a:solidFill>
              </a:rPr>
              <a:t>X</a:t>
            </a:r>
            <a:r>
              <a:rPr lang="ko-KR" altLang="en-US" sz="1400" dirty="0">
                <a:solidFill>
                  <a:schemeClr val="tx1"/>
                </a:solidFill>
              </a:rPr>
              <a:t>와 평균의 차의 제곱에 대한 </a:t>
            </a:r>
            <a:r>
              <a:rPr lang="ko-KR" altLang="en-US" sz="1400" dirty="0" smtClean="0">
                <a:solidFill>
                  <a:schemeClr val="tx1"/>
                </a:solidFill>
              </a:rPr>
              <a:t>평균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22835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281" y="5327873"/>
            <a:ext cx="24669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아래쪽 화살표 4"/>
          <p:cNvSpPr/>
          <p:nvPr/>
        </p:nvSpPr>
        <p:spPr>
          <a:xfrm>
            <a:off x="2450931" y="3531512"/>
            <a:ext cx="484632" cy="4892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>
            <a:off x="2453490" y="4667988"/>
            <a:ext cx="484632" cy="4892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14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확률변수의 </a:t>
            </a:r>
            <a:r>
              <a:rPr lang="ko-KR" altLang="en-US" dirty="0" err="1" smtClean="0"/>
              <a:t>분산식</a:t>
            </a:r>
            <a:r>
              <a:rPr lang="ko-KR" altLang="en-US" dirty="0" smtClean="0"/>
              <a:t> </a:t>
            </a:r>
            <a:r>
              <a:rPr lang="en-US" altLang="ko-KR" dirty="0"/>
              <a:t> </a:t>
            </a:r>
            <a:r>
              <a:rPr lang="ko-KR" altLang="en-US" dirty="0" smtClean="0"/>
              <a:t>변형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5212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X**2</a:t>
            </a:r>
            <a:r>
              <a:rPr lang="ko-KR" altLang="en-US" dirty="0" smtClean="0"/>
              <a:t>의 평균에서 </a:t>
            </a:r>
            <a:r>
              <a:rPr lang="en-US" altLang="ko-KR" dirty="0" smtClean="0"/>
              <a:t>X</a:t>
            </a:r>
            <a:r>
              <a:rPr lang="ko-KR" altLang="en-US" dirty="0" smtClean="0"/>
              <a:t>의 평균을 제곱한 것을 빼면 간단한 분산식이 됨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218</a:t>
            </a:fld>
            <a:endParaRPr lang="ko-KR" altLang="en-US"/>
          </a:p>
        </p:txBody>
      </p:sp>
      <p:pic>
        <p:nvPicPr>
          <p:cNvPr id="237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501008"/>
            <a:ext cx="3456384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920" y="3625560"/>
            <a:ext cx="2667000" cy="174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7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390" y="4941168"/>
            <a:ext cx="184785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582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확률변수의 </a:t>
            </a:r>
            <a:r>
              <a:rPr lang="ko-KR" altLang="en-US" dirty="0" err="1" smtClean="0"/>
              <a:t>분산식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9208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분산은 </a:t>
            </a:r>
            <a:r>
              <a:rPr lang="ko-KR" altLang="en-US" dirty="0"/>
              <a:t>소문자 시그마의 제곱으로 표현 </a:t>
            </a:r>
            <a:r>
              <a:rPr lang="en-US" altLang="ko-KR" i="1" dirty="0"/>
              <a:t>σ</a:t>
            </a:r>
            <a:r>
              <a:rPr lang="en-US" altLang="ko-KR" dirty="0"/>
              <a:t>2</a:t>
            </a:r>
            <a:r>
              <a:rPr lang="ko-KR" altLang="en-US" dirty="0"/>
              <a:t> </a:t>
            </a:r>
            <a:r>
              <a:rPr lang="ko-KR" altLang="en-US" dirty="0" smtClean="0"/>
              <a:t>한다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475656" y="3414911"/>
            <a:ext cx="1584176" cy="6480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기대값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475656" y="5229200"/>
            <a:ext cx="1584176" cy="6480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분산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36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176972"/>
            <a:ext cx="3312368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65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3" y="4762661"/>
            <a:ext cx="3990975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689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급수의 </a:t>
            </a:r>
            <a:r>
              <a:rPr lang="ko-KR" altLang="en-US" dirty="0" smtClean="0"/>
              <a:t>표현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 </a:t>
            </a:r>
            <a:r>
              <a:rPr lang="ko-KR" altLang="en-US" dirty="0" smtClean="0"/>
              <a:t>급수는 연속된 숫자들이 합을 구하는 것에 대한 </a:t>
            </a:r>
            <a:r>
              <a:rPr lang="ko-KR" altLang="en-US" dirty="0" err="1" smtClean="0"/>
              <a:t>일반식과의</a:t>
            </a:r>
            <a:r>
              <a:rPr lang="ko-KR" altLang="en-US" dirty="0" smtClean="0"/>
              <a:t> 비교</a:t>
            </a:r>
            <a:endParaRPr lang="en-US" altLang="ko-KR" dirty="0" smtClean="0"/>
          </a:p>
        </p:txBody>
      </p:sp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212976"/>
            <a:ext cx="4238625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04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</a:t>
            </a:r>
            <a:r>
              <a:rPr lang="ko-KR" altLang="en-US" dirty="0"/>
              <a:t>속</a:t>
            </a:r>
            <a:r>
              <a:rPr lang="ko-KR" altLang="en-US" dirty="0" smtClean="0"/>
              <a:t>확률변수의 </a:t>
            </a:r>
            <a:r>
              <a:rPr lang="ko-KR" altLang="en-US" dirty="0" err="1" smtClean="0"/>
              <a:t>분산</a:t>
            </a:r>
            <a:r>
              <a:rPr lang="ko-KR" altLang="en-US" dirty="0" err="1"/>
              <a:t>식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</a:t>
            </a:r>
            <a:r>
              <a:rPr lang="ko-KR" altLang="en-US" dirty="0" smtClean="0"/>
              <a:t>연속확률변수의 </a:t>
            </a:r>
            <a:r>
              <a:rPr lang="ko-KR" altLang="en-US" dirty="0" err="1"/>
              <a:t>분산식은</a:t>
            </a:r>
            <a:r>
              <a:rPr lang="ko-KR" altLang="en-US" dirty="0"/>
              <a:t> </a:t>
            </a:r>
            <a:r>
              <a:rPr lang="en-US" altLang="ko-KR" dirty="0" smtClean="0"/>
              <a:t>X**2</a:t>
            </a:r>
            <a:r>
              <a:rPr lang="ko-KR" altLang="en-US" dirty="0" smtClean="0"/>
              <a:t>의 적분에서 평균의 제곱을 빼면 나옴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220</a:t>
            </a:fld>
            <a:endParaRPr lang="ko-KR" altLang="en-US"/>
          </a:p>
        </p:txBody>
      </p:sp>
      <p:pic>
        <p:nvPicPr>
          <p:cNvPr id="389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779502"/>
            <a:ext cx="2647950" cy="1298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0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4221088"/>
            <a:ext cx="42291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0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821163"/>
            <a:ext cx="39243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978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확률변수의 표준편차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68052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표준편차</a:t>
            </a:r>
            <a:r>
              <a:rPr lang="en-US" altLang="ko-KR" dirty="0"/>
              <a:t>(Standard deviation)</a:t>
            </a:r>
            <a:r>
              <a:rPr lang="ko-KR" altLang="en-US" dirty="0"/>
              <a:t>란</a:t>
            </a:r>
            <a:r>
              <a:rPr lang="en-US" altLang="ko-KR" dirty="0"/>
              <a:t>, </a:t>
            </a:r>
            <a:r>
              <a:rPr lang="ko-KR" altLang="en-US" dirty="0"/>
              <a:t>확률 사건의 평균인 </a:t>
            </a:r>
            <a:r>
              <a:rPr lang="ko-KR" altLang="en-US" dirty="0" err="1"/>
              <a:t>기대값으로부터</a:t>
            </a:r>
            <a:r>
              <a:rPr lang="ko-KR" altLang="en-US" dirty="0"/>
              <a:t> 일반적인 평균 차이로 인식하면 된다</a:t>
            </a:r>
            <a:r>
              <a:rPr lang="en-US" altLang="ko-KR" dirty="0"/>
              <a:t>. </a:t>
            </a:r>
            <a:r>
              <a:rPr lang="ko-KR" altLang="en-US" dirty="0"/>
              <a:t>표준편차는 적을 수록 </a:t>
            </a:r>
            <a:r>
              <a:rPr lang="ko-KR" altLang="en-US" dirty="0" err="1"/>
              <a:t>기대값에</a:t>
            </a:r>
            <a:r>
              <a:rPr lang="ko-KR" altLang="en-US" dirty="0"/>
              <a:t> 가까이 위치하고 있다는 의미다</a:t>
            </a:r>
            <a:r>
              <a:rPr lang="en-US" altLang="ko-KR" dirty="0" smtClean="0"/>
              <a:t>.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표준편차는 소문자 시그마</a:t>
            </a:r>
            <a:r>
              <a:rPr lang="en-US" altLang="ko-KR" dirty="0"/>
              <a:t>(sigma) </a:t>
            </a:r>
            <a:r>
              <a:rPr lang="en-US" altLang="ko-KR" i="1" dirty="0"/>
              <a:t>σ</a:t>
            </a:r>
            <a:r>
              <a:rPr lang="ko-KR" altLang="en-US" dirty="0"/>
              <a:t> </a:t>
            </a:r>
            <a:r>
              <a:rPr lang="ko-KR" altLang="en-US" dirty="0" smtClean="0"/>
              <a:t>문자로</a:t>
            </a:r>
            <a:r>
              <a:rPr lang="en-US" altLang="ko-KR" dirty="0"/>
              <a:t> </a:t>
            </a:r>
            <a:r>
              <a:rPr lang="ko-KR" altLang="en-US" dirty="0" smtClean="0"/>
              <a:t>표</a:t>
            </a:r>
            <a:r>
              <a:rPr lang="ko-KR" altLang="en-US" dirty="0"/>
              <a:t>현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33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확률변수의 </a:t>
            </a:r>
            <a:r>
              <a:rPr lang="ko-KR" altLang="en-US" dirty="0" err="1" smtClean="0"/>
              <a:t>표준편차식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0811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표준편차는 </a:t>
            </a:r>
            <a:r>
              <a:rPr lang="ko-KR" altLang="en-US" dirty="0"/>
              <a:t>소문자 시그마</a:t>
            </a:r>
            <a:r>
              <a:rPr lang="en-US" altLang="ko-KR" dirty="0"/>
              <a:t>(sigma) </a:t>
            </a:r>
            <a:r>
              <a:rPr lang="en-US" altLang="ko-KR" i="1" dirty="0"/>
              <a:t>σ</a:t>
            </a:r>
            <a:r>
              <a:rPr lang="ko-KR" altLang="en-US" dirty="0"/>
              <a:t> </a:t>
            </a:r>
            <a:r>
              <a:rPr lang="ko-KR" altLang="en-US" dirty="0" smtClean="0"/>
              <a:t>문자로</a:t>
            </a:r>
            <a:r>
              <a:rPr lang="en-US" altLang="ko-KR" dirty="0"/>
              <a:t> </a:t>
            </a:r>
            <a:r>
              <a:rPr lang="ko-KR" altLang="en-US" dirty="0" smtClean="0"/>
              <a:t>표</a:t>
            </a:r>
            <a:r>
              <a:rPr lang="ko-KR" altLang="en-US" dirty="0"/>
              <a:t>현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222</a:t>
            </a:fld>
            <a:endParaRPr lang="ko-KR" altLang="en-US"/>
          </a:p>
        </p:txBody>
      </p:sp>
      <p:pic>
        <p:nvPicPr>
          <p:cNvPr id="229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7" y="3140968"/>
            <a:ext cx="5343525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116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</a:t>
            </a:r>
            <a:r>
              <a:rPr lang="ko-KR" altLang="en-US" dirty="0"/>
              <a:t>속</a:t>
            </a:r>
            <a:r>
              <a:rPr lang="ko-KR" altLang="en-US" dirty="0" smtClean="0"/>
              <a:t>확률변수의 </a:t>
            </a:r>
            <a:r>
              <a:rPr lang="ko-KR" altLang="en-US" dirty="0" err="1" smtClean="0"/>
              <a:t>표준편차식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분산의 제곱근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223</a:t>
            </a:fld>
            <a:endParaRPr lang="ko-KR" altLang="en-US"/>
          </a:p>
        </p:txBody>
      </p:sp>
      <p:pic>
        <p:nvPicPr>
          <p:cNvPr id="389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779502"/>
            <a:ext cx="2647950" cy="1298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0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4221088"/>
            <a:ext cx="42291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0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821163"/>
            <a:ext cx="39243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1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5589240"/>
            <a:ext cx="42386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43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확률변수의 </a:t>
            </a:r>
            <a:r>
              <a:rPr lang="ko-KR" altLang="en-US" dirty="0" err="1" smtClean="0"/>
              <a:t>공분산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6805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err="1"/>
              <a:t>공분산은</a:t>
            </a:r>
            <a:r>
              <a:rPr lang="ko-KR" altLang="en-US" dirty="0"/>
              <a:t> 두 확률변수의 상관관계를 나타내는 것이다</a:t>
            </a:r>
            <a:r>
              <a:rPr lang="en-US" altLang="ko-KR" dirty="0"/>
              <a:t>. </a:t>
            </a:r>
            <a:r>
              <a:rPr lang="ko-KR" altLang="en-US" dirty="0"/>
              <a:t>만약 두 확률 </a:t>
            </a:r>
            <a:r>
              <a:rPr lang="ko-KR" altLang="en-US" dirty="0" err="1"/>
              <a:t>변수중</a:t>
            </a:r>
            <a:r>
              <a:rPr lang="ko-KR" altLang="en-US" dirty="0"/>
              <a:t> 하나의 변수 값이 상승하는 경향을 보일 때</a:t>
            </a:r>
            <a:r>
              <a:rPr lang="en-US" altLang="ko-KR" dirty="0"/>
              <a:t>, </a:t>
            </a:r>
            <a:r>
              <a:rPr lang="ko-KR" altLang="en-US" dirty="0"/>
              <a:t>다른 확률변수 값도 상승하는 상관관계에 있다면</a:t>
            </a:r>
            <a:r>
              <a:rPr lang="en-US" altLang="ko-KR" dirty="0"/>
              <a:t>, </a:t>
            </a:r>
            <a:r>
              <a:rPr lang="ko-KR" altLang="en-US" dirty="0" err="1"/>
              <a:t>공분산의</a:t>
            </a:r>
            <a:r>
              <a:rPr lang="ko-KR" altLang="en-US" dirty="0"/>
              <a:t> 값은 양수가 된다</a:t>
            </a:r>
            <a:r>
              <a:rPr lang="en-US" altLang="ko-KR" dirty="0"/>
              <a:t>. </a:t>
            </a:r>
            <a:r>
              <a:rPr lang="ko-KR" altLang="en-US" dirty="0"/>
              <a:t>반대로 두 개의 확률 </a:t>
            </a:r>
            <a:r>
              <a:rPr lang="ko-KR" altLang="en-US" dirty="0" err="1"/>
              <a:t>변수중</a:t>
            </a:r>
            <a:r>
              <a:rPr lang="ko-KR" altLang="en-US" dirty="0"/>
              <a:t> 하나의 변수 값이 상승하는 경향을 보일 때</a:t>
            </a:r>
            <a:r>
              <a:rPr lang="en-US" altLang="ko-KR" dirty="0"/>
              <a:t>, </a:t>
            </a:r>
            <a:r>
              <a:rPr lang="ko-KR" altLang="en-US" dirty="0"/>
              <a:t>다른 확률변수 값이 하강하는 경향을 보인다면 </a:t>
            </a:r>
            <a:r>
              <a:rPr lang="ko-KR" altLang="en-US" dirty="0" err="1"/>
              <a:t>공분산의</a:t>
            </a:r>
            <a:r>
              <a:rPr lang="ko-KR" altLang="en-US" dirty="0"/>
              <a:t> 값은 음수가 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공분산이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에 가까우면 상관관계가 적다는 것을 의미한다</a:t>
            </a:r>
            <a:r>
              <a:rPr lang="en-US" altLang="ko-KR" dirty="0"/>
              <a:t>. </a:t>
            </a:r>
            <a:r>
              <a:rPr lang="en-US" altLang="ko-KR" i="1" dirty="0"/>
              <a:t>Xi</a:t>
            </a:r>
            <a:r>
              <a:rPr lang="ko-KR" altLang="en-US" dirty="0"/>
              <a:t>와 </a:t>
            </a:r>
            <a:r>
              <a:rPr lang="en-US" altLang="ko-KR" i="1" dirty="0" err="1"/>
              <a:t>Xj</a:t>
            </a:r>
            <a:r>
              <a:rPr lang="ko-KR" altLang="en-US" dirty="0"/>
              <a:t>의 </a:t>
            </a:r>
            <a:r>
              <a:rPr lang="ko-KR" altLang="en-US" dirty="0" err="1"/>
              <a:t>공분산</a:t>
            </a:r>
            <a:r>
              <a:rPr lang="ko-KR" altLang="en-US" dirty="0"/>
              <a:t> </a:t>
            </a:r>
            <a:r>
              <a:rPr lang="en-US" altLang="ko-KR" i="1" dirty="0" err="1"/>
              <a:t>σij</a:t>
            </a:r>
            <a:r>
              <a:rPr lang="ko-KR" altLang="en-US" dirty="0"/>
              <a:t> </a:t>
            </a:r>
            <a:r>
              <a:rPr lang="en-US" altLang="ko-KR" dirty="0"/>
              <a:t>= 0 </a:t>
            </a:r>
            <a:r>
              <a:rPr lang="ko-KR" altLang="en-US" dirty="0"/>
              <a:t>이면 </a:t>
            </a:r>
            <a:r>
              <a:rPr lang="en-US" altLang="ko-KR" i="1" dirty="0"/>
              <a:t>Xi</a:t>
            </a:r>
            <a:r>
              <a:rPr lang="ko-KR" altLang="en-US" dirty="0"/>
              <a:t>와 </a:t>
            </a:r>
            <a:r>
              <a:rPr lang="en-US" altLang="ko-KR" i="1" dirty="0" err="1"/>
              <a:t>Xj</a:t>
            </a:r>
            <a:r>
              <a:rPr lang="ko-KR" altLang="en-US" dirty="0"/>
              <a:t>는 독립이다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86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확률변수의 </a:t>
            </a:r>
            <a:r>
              <a:rPr lang="ko-KR" altLang="en-US" dirty="0" err="1" smtClean="0"/>
              <a:t>공분산</a:t>
            </a:r>
            <a:r>
              <a:rPr lang="ko-KR" altLang="en-US" dirty="0" smtClean="0"/>
              <a:t> 식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16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공분산은</a:t>
            </a:r>
            <a:r>
              <a:rPr lang="ko-KR" altLang="en-US" dirty="0"/>
              <a:t> 하나의 사건에 대하여 발생하는 두 확률변수의 각 </a:t>
            </a:r>
            <a:r>
              <a:rPr lang="ko-KR" altLang="en-US" dirty="0" err="1"/>
              <a:t>기대값과의</a:t>
            </a:r>
            <a:r>
              <a:rPr lang="ko-KR" altLang="en-US" dirty="0"/>
              <a:t> 차이를 곱한 것들의 합이라고 보면 된다</a:t>
            </a:r>
            <a:r>
              <a:rPr lang="en-US" altLang="ko-KR" dirty="0"/>
              <a:t>. 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225</a:t>
            </a:fld>
            <a:endParaRPr lang="ko-KR" altLang="en-US"/>
          </a:p>
        </p:txBody>
      </p:sp>
      <p:pic>
        <p:nvPicPr>
          <p:cNvPr id="230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221088"/>
            <a:ext cx="4392488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044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공분산의</a:t>
            </a:r>
            <a:r>
              <a:rPr lang="ko-KR" altLang="en-US" dirty="0" smtClean="0"/>
              <a:t> 연산법칙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</a:t>
            </a:r>
            <a:r>
              <a:rPr lang="ko-KR" altLang="en-US" dirty="0" smtClean="0"/>
              <a:t>연산법칙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226</a:t>
            </a:fld>
            <a:endParaRPr lang="ko-KR" altLang="en-US"/>
          </a:p>
        </p:txBody>
      </p:sp>
      <p:pic>
        <p:nvPicPr>
          <p:cNvPr id="239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2771775"/>
            <a:ext cx="725805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96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770" y="2428875"/>
            <a:ext cx="71437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96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4086225"/>
            <a:ext cx="6600825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96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5373216"/>
            <a:ext cx="395287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253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통계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70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통계학</a:t>
            </a:r>
            <a:r>
              <a:rPr lang="en-US" altLang="ko-KR" dirty="0"/>
              <a:t>(</a:t>
            </a:r>
            <a:r>
              <a:rPr lang="ko-KR" altLang="en-US" dirty="0"/>
              <a:t>統計學</a:t>
            </a:r>
            <a:r>
              <a:rPr lang="en-US" altLang="ko-KR" dirty="0"/>
              <a:t>, </a:t>
            </a:r>
            <a:r>
              <a:rPr lang="en-US" altLang="ko-KR" dirty="0" smtClean="0"/>
              <a:t>statistics</a:t>
            </a:r>
            <a:r>
              <a:rPr lang="en-US" altLang="ko-KR" dirty="0"/>
              <a:t>)</a:t>
            </a:r>
            <a:r>
              <a:rPr lang="ko-KR" altLang="en-US" dirty="0"/>
              <a:t>은 수량적 비교를 기초로 하여</a:t>
            </a:r>
            <a:r>
              <a:rPr lang="en-US" altLang="ko-KR" dirty="0"/>
              <a:t>, </a:t>
            </a:r>
            <a:r>
              <a:rPr lang="ko-KR" altLang="en-US" dirty="0"/>
              <a:t>많은 사실을 통계적으로 관찰하고 처리하는 방법을 연구하는 학문이다</a:t>
            </a:r>
            <a:r>
              <a:rPr lang="en-US" altLang="ko-KR" dirty="0"/>
              <a:t>.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228</a:t>
            </a:fld>
            <a:endParaRPr lang="ko-KR" altLang="en-US"/>
          </a:p>
        </p:txBody>
      </p:sp>
      <p:pic>
        <p:nvPicPr>
          <p:cNvPr id="296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861048"/>
            <a:ext cx="518457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276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통계학의 종류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608512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기술통계학</a:t>
            </a:r>
            <a:r>
              <a:rPr lang="en-US" altLang="ko-KR" dirty="0" smtClean="0"/>
              <a:t>(descriptive statistics)</a:t>
            </a:r>
            <a:r>
              <a:rPr lang="ko-KR" altLang="en-US" dirty="0" smtClean="0"/>
              <a:t>는 모집단 전체 혹은 표본으로부터 얻은 데이터에 대한 숫자 요약</a:t>
            </a:r>
            <a:r>
              <a:rPr lang="en-US" altLang="ko-KR" dirty="0" smtClean="0"/>
              <a:t>9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분산 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이나 </a:t>
            </a:r>
            <a:r>
              <a:rPr lang="ko-KR" altLang="en-US" dirty="0" err="1" smtClean="0"/>
              <a:t>그래표</a:t>
            </a:r>
            <a:r>
              <a:rPr lang="ko-KR" altLang="en-US" dirty="0" smtClean="0"/>
              <a:t> 요약을 통해 데이터가 가진 정보를 정리하는 이론이나 방법론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추론통계학</a:t>
            </a:r>
            <a:r>
              <a:rPr lang="en-US" altLang="ko-KR" dirty="0" smtClean="0"/>
              <a:t>(inferential statistics)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 </a:t>
            </a:r>
            <a:r>
              <a:rPr lang="ko-KR" altLang="en-US" dirty="0" smtClean="0"/>
              <a:t>표본으로부터 얻은 정보를 이용해서 모집단의 특성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모수</a:t>
            </a:r>
            <a:r>
              <a:rPr lang="en-US" altLang="ko-KR" dirty="0" smtClean="0"/>
              <a:t>:parameter)</a:t>
            </a:r>
            <a:r>
              <a:rPr lang="ko-KR" altLang="en-US" dirty="0" smtClean="0"/>
              <a:t>을 추론</a:t>
            </a:r>
            <a:r>
              <a:rPr lang="en-US" altLang="ko-KR" dirty="0" smtClean="0"/>
              <a:t>(</a:t>
            </a:r>
            <a:r>
              <a:rPr lang="ko-KR" altLang="en-US" dirty="0" smtClean="0"/>
              <a:t>추정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검정</a:t>
            </a:r>
            <a:r>
              <a:rPr lang="en-US" altLang="ko-KR" dirty="0" smtClean="0"/>
              <a:t>)</a:t>
            </a:r>
            <a:r>
              <a:rPr lang="ko-KR" altLang="en-US" dirty="0" smtClean="0"/>
              <a:t>하거나 변수들간의 적절한 함수관계</a:t>
            </a:r>
            <a:r>
              <a:rPr lang="en-US" altLang="ko-KR" dirty="0" smtClean="0"/>
              <a:t>(modeling)</a:t>
            </a:r>
            <a:r>
              <a:rPr lang="ko-KR" altLang="en-US" dirty="0" smtClean="0"/>
              <a:t>의 진위 여부를 판단하는 일련의 과정에 관한 이론과 방법론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급수의 </a:t>
            </a:r>
            <a:r>
              <a:rPr lang="ko-KR" altLang="en-US" dirty="0"/>
              <a:t>일반적인 성질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 </a:t>
            </a:r>
            <a:r>
              <a:rPr lang="ko-KR" altLang="en-US" dirty="0" smtClean="0"/>
              <a:t>급수간의 계산을 위해 필요한 산식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4716016" y="2999247"/>
            <a:ext cx="3024336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배분의 가능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오른쪽 중괄호 3"/>
          <p:cNvSpPr/>
          <p:nvPr/>
        </p:nvSpPr>
        <p:spPr>
          <a:xfrm>
            <a:off x="4355976" y="2794075"/>
            <a:ext cx="155448" cy="914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716016" y="5528084"/>
            <a:ext cx="3024336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상수는 </a:t>
            </a:r>
            <a:r>
              <a:rPr lang="en-US" altLang="ko-KR" dirty="0" smtClean="0">
                <a:solidFill>
                  <a:schemeClr val="tx1"/>
                </a:solidFill>
              </a:rPr>
              <a:t>n</a:t>
            </a:r>
            <a:r>
              <a:rPr lang="ko-KR" altLang="en-US" dirty="0" smtClean="0">
                <a:solidFill>
                  <a:schemeClr val="tx1"/>
                </a:solidFill>
              </a:rPr>
              <a:t>번 덧셈  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56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636912"/>
            <a:ext cx="261937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764" y="4149080"/>
            <a:ext cx="25812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6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716" y="5484170"/>
            <a:ext cx="24384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4684373" y="4230427"/>
            <a:ext cx="3024336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상수는 </a:t>
            </a:r>
            <a:r>
              <a:rPr lang="el-GR" altLang="ko-KR" dirty="0" smtClean="0">
                <a:solidFill>
                  <a:schemeClr val="tx1"/>
                </a:solidFill>
              </a:rPr>
              <a:t>Σ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밖으로 배출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566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806500"/>
            <a:ext cx="1877924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6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101" y="6237312"/>
            <a:ext cx="16668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62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확률과 통계 비교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60851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확률적 관점 </a:t>
            </a:r>
            <a:r>
              <a:rPr lang="en-US" altLang="ko-KR" dirty="0"/>
              <a:t>: </a:t>
            </a:r>
            <a:r>
              <a:rPr lang="ko-KR" altLang="en-US" dirty="0"/>
              <a:t>이미 알고 있는 모집단에서 어떤 사건이 일어날 확률에 관심이 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통계적 관점 </a:t>
            </a:r>
            <a:r>
              <a:rPr lang="en-US" altLang="ko-KR" dirty="0"/>
              <a:t>: </a:t>
            </a:r>
            <a:r>
              <a:rPr lang="ko-KR" altLang="en-US" dirty="0"/>
              <a:t>표본에서 얻은 정보를 이용하여 미지의 모집단을 미루어 짐작하는 추론에 관심이 있다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86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통계 분석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연구 목적이 설정되면 그에 맞는 통계적 가설이나 모형을 설정하고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관련 데이터 수집하여 정리하고 분석하여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가설 혹은 모형의 유의성을 </a:t>
            </a:r>
            <a:r>
              <a:rPr lang="ko-KR" altLang="en-US" dirty="0" err="1" smtClean="0"/>
              <a:t>검정하는게</a:t>
            </a:r>
            <a:r>
              <a:rPr lang="ko-KR" altLang="en-US" dirty="0" smtClean="0"/>
              <a:t> 통계 분석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231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971600" y="3337328"/>
            <a:ext cx="6623050" cy="3116008"/>
            <a:chOff x="234950" y="1668019"/>
            <a:chExt cx="6623050" cy="5117434"/>
          </a:xfrm>
        </p:grpSpPr>
        <p:sp>
          <p:nvSpPr>
            <p:cNvPr id="7" name="AutoShape 2"/>
            <p:cNvSpPr>
              <a:spLocks noChangeArrowheads="1"/>
            </p:cNvSpPr>
            <p:nvPr/>
          </p:nvSpPr>
          <p:spPr bwMode="auto">
            <a:xfrm>
              <a:off x="5235129" y="5842182"/>
              <a:ext cx="1552549" cy="943271"/>
            </a:xfrm>
            <a:prstGeom prst="wave">
              <a:avLst>
                <a:gd name="adj1" fmla="val 13005"/>
                <a:gd name="adj2" fmla="val 0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ko-KR" altLang="en-US" sz="1200" b="1"/>
            </a:p>
          </p:txBody>
        </p:sp>
        <p:sp>
          <p:nvSpPr>
            <p:cNvPr id="8" name="AutoShape 3"/>
            <p:cNvSpPr>
              <a:spLocks noChangeArrowheads="1"/>
            </p:cNvSpPr>
            <p:nvPr/>
          </p:nvSpPr>
          <p:spPr bwMode="auto">
            <a:xfrm>
              <a:off x="2857983" y="5842182"/>
              <a:ext cx="1337407" cy="943271"/>
            </a:xfrm>
            <a:prstGeom prst="wave">
              <a:avLst>
                <a:gd name="adj1" fmla="val 13005"/>
                <a:gd name="adj2" fmla="val 0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ko-KR" altLang="en-US" sz="1200" b="1"/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814638" y="5016057"/>
              <a:ext cx="1492250" cy="45491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ko-KR" altLang="en-US" sz="1200" b="1"/>
            </a:p>
          </p:txBody>
        </p:sp>
        <p:sp>
          <p:nvSpPr>
            <p:cNvPr id="10" name="Text Box 6"/>
            <p:cNvSpPr txBox="1">
              <a:spLocks noChangeArrowheads="1"/>
            </p:cNvSpPr>
            <p:nvPr/>
          </p:nvSpPr>
          <p:spPr bwMode="auto">
            <a:xfrm>
              <a:off x="3594100" y="1668019"/>
              <a:ext cx="1816523" cy="454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0" latinLnBrk="0" hangingPunct="0"/>
              <a:r>
                <a:rPr kumimoji="0" lang="ko-KR" altLang="en-US" sz="1200" b="1"/>
                <a:t>통계 (</a:t>
              </a:r>
              <a:r>
                <a:rPr kumimoji="0" lang="en-US" altLang="ko-KR" sz="1200" b="1"/>
                <a:t>Statistics)</a:t>
              </a:r>
              <a:r>
                <a:rPr kumimoji="0" lang="ko-KR" altLang="en-US" sz="1200" b="1"/>
                <a:t>의 역할</a:t>
              </a:r>
            </a:p>
          </p:txBody>
        </p:sp>
        <p:grpSp>
          <p:nvGrpSpPr>
            <p:cNvPr id="11" name="Group 10"/>
            <p:cNvGrpSpPr>
              <a:grpSpLocks/>
            </p:cNvGrpSpPr>
            <p:nvPr/>
          </p:nvGrpSpPr>
          <p:grpSpPr bwMode="auto">
            <a:xfrm>
              <a:off x="2794000" y="2882900"/>
              <a:ext cx="1277938" cy="1109663"/>
              <a:chOff x="3060" y="471"/>
              <a:chExt cx="1434" cy="807"/>
            </a:xfrm>
          </p:grpSpPr>
          <p:sp>
            <p:nvSpPr>
              <p:cNvPr id="62" name="Line 11"/>
              <p:cNvSpPr>
                <a:spLocks noChangeShapeType="1"/>
              </p:cNvSpPr>
              <p:nvPr/>
            </p:nvSpPr>
            <p:spPr bwMode="auto">
              <a:xfrm>
                <a:off x="3060" y="1278"/>
                <a:ext cx="141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969696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200" b="1"/>
              </a:p>
            </p:txBody>
          </p:sp>
          <p:grpSp>
            <p:nvGrpSpPr>
              <p:cNvPr id="63" name="Group 12"/>
              <p:cNvGrpSpPr>
                <a:grpSpLocks/>
              </p:cNvGrpSpPr>
              <p:nvPr/>
            </p:nvGrpSpPr>
            <p:grpSpPr bwMode="auto">
              <a:xfrm>
                <a:off x="3139" y="471"/>
                <a:ext cx="1355" cy="787"/>
                <a:chOff x="3145" y="483"/>
                <a:chExt cx="671" cy="901"/>
              </a:xfrm>
            </p:grpSpPr>
            <p:sp>
              <p:nvSpPr>
                <p:cNvPr id="64" name="Freeform 13"/>
                <p:cNvSpPr>
                  <a:spLocks/>
                </p:cNvSpPr>
                <p:nvPr/>
              </p:nvSpPr>
              <p:spPr bwMode="auto">
                <a:xfrm>
                  <a:off x="3145" y="1289"/>
                  <a:ext cx="66" cy="95"/>
                </a:xfrm>
                <a:custGeom>
                  <a:avLst/>
                  <a:gdLst>
                    <a:gd name="T0" fmla="*/ 0 w 66"/>
                    <a:gd name="T1" fmla="*/ 94 h 95"/>
                    <a:gd name="T2" fmla="*/ 36 w 66"/>
                    <a:gd name="T3" fmla="*/ 67 h 95"/>
                    <a:gd name="T4" fmla="*/ 51 w 66"/>
                    <a:gd name="T5" fmla="*/ 36 h 95"/>
                    <a:gd name="T6" fmla="*/ 65 w 66"/>
                    <a:gd name="T7" fmla="*/ 0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95">
                      <a:moveTo>
                        <a:pt x="0" y="94"/>
                      </a:moveTo>
                      <a:lnTo>
                        <a:pt x="36" y="67"/>
                      </a:lnTo>
                      <a:lnTo>
                        <a:pt x="51" y="36"/>
                      </a:lnTo>
                      <a:lnTo>
                        <a:pt x="65" y="0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8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69696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200" b="1"/>
                </a:p>
              </p:txBody>
            </p:sp>
            <p:sp>
              <p:nvSpPr>
                <p:cNvPr id="65" name="Freeform 14"/>
                <p:cNvSpPr>
                  <a:spLocks/>
                </p:cNvSpPr>
                <p:nvPr/>
              </p:nvSpPr>
              <p:spPr bwMode="auto">
                <a:xfrm>
                  <a:off x="3210" y="1181"/>
                  <a:ext cx="38" cy="109"/>
                </a:xfrm>
                <a:custGeom>
                  <a:avLst/>
                  <a:gdLst>
                    <a:gd name="T0" fmla="*/ 0 w 38"/>
                    <a:gd name="T1" fmla="*/ 108 h 109"/>
                    <a:gd name="T2" fmla="*/ 19 w 38"/>
                    <a:gd name="T3" fmla="*/ 58 h 109"/>
                    <a:gd name="T4" fmla="*/ 37 w 38"/>
                    <a:gd name="T5" fmla="*/ 0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8" h="109">
                      <a:moveTo>
                        <a:pt x="0" y="108"/>
                      </a:moveTo>
                      <a:lnTo>
                        <a:pt x="19" y="58"/>
                      </a:lnTo>
                      <a:lnTo>
                        <a:pt x="37" y="0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8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69696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200" b="1"/>
                </a:p>
              </p:txBody>
            </p:sp>
            <p:sp>
              <p:nvSpPr>
                <p:cNvPr id="66" name="Freeform 15"/>
                <p:cNvSpPr>
                  <a:spLocks/>
                </p:cNvSpPr>
                <p:nvPr/>
              </p:nvSpPr>
              <p:spPr bwMode="auto">
                <a:xfrm>
                  <a:off x="3247" y="1035"/>
                  <a:ext cx="39" cy="147"/>
                </a:xfrm>
                <a:custGeom>
                  <a:avLst/>
                  <a:gdLst>
                    <a:gd name="T0" fmla="*/ 0 w 39"/>
                    <a:gd name="T1" fmla="*/ 146 h 147"/>
                    <a:gd name="T2" fmla="*/ 10 w 39"/>
                    <a:gd name="T3" fmla="*/ 113 h 147"/>
                    <a:gd name="T4" fmla="*/ 19 w 39"/>
                    <a:gd name="T5" fmla="*/ 75 h 147"/>
                    <a:gd name="T6" fmla="*/ 38 w 39"/>
                    <a:gd name="T7" fmla="*/ 0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9" h="147">
                      <a:moveTo>
                        <a:pt x="0" y="146"/>
                      </a:moveTo>
                      <a:lnTo>
                        <a:pt x="10" y="113"/>
                      </a:lnTo>
                      <a:lnTo>
                        <a:pt x="19" y="75"/>
                      </a:lnTo>
                      <a:lnTo>
                        <a:pt x="38" y="0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8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69696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200" b="1"/>
                </a:p>
              </p:txBody>
            </p:sp>
            <p:sp>
              <p:nvSpPr>
                <p:cNvPr id="67" name="Freeform 16"/>
                <p:cNvSpPr>
                  <a:spLocks/>
                </p:cNvSpPr>
                <p:nvPr/>
              </p:nvSpPr>
              <p:spPr bwMode="auto">
                <a:xfrm>
                  <a:off x="3285" y="874"/>
                  <a:ext cx="33" cy="162"/>
                </a:xfrm>
                <a:custGeom>
                  <a:avLst/>
                  <a:gdLst>
                    <a:gd name="T0" fmla="*/ 0 w 33"/>
                    <a:gd name="T1" fmla="*/ 161 h 162"/>
                    <a:gd name="T2" fmla="*/ 14 w 33"/>
                    <a:gd name="T3" fmla="*/ 83 h 162"/>
                    <a:gd name="T4" fmla="*/ 32 w 33"/>
                    <a:gd name="T5" fmla="*/ 0 h 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" h="162">
                      <a:moveTo>
                        <a:pt x="0" y="161"/>
                      </a:moveTo>
                      <a:lnTo>
                        <a:pt x="14" y="83"/>
                      </a:lnTo>
                      <a:lnTo>
                        <a:pt x="32" y="0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8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69696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200" b="1"/>
                </a:p>
              </p:txBody>
            </p:sp>
            <p:sp>
              <p:nvSpPr>
                <p:cNvPr id="68" name="Freeform 17"/>
                <p:cNvSpPr>
                  <a:spLocks/>
                </p:cNvSpPr>
                <p:nvPr/>
              </p:nvSpPr>
              <p:spPr bwMode="auto">
                <a:xfrm>
                  <a:off x="3317" y="716"/>
                  <a:ext cx="38" cy="159"/>
                </a:xfrm>
                <a:custGeom>
                  <a:avLst/>
                  <a:gdLst>
                    <a:gd name="T0" fmla="*/ 0 w 38"/>
                    <a:gd name="T1" fmla="*/ 158 h 159"/>
                    <a:gd name="T2" fmla="*/ 19 w 38"/>
                    <a:gd name="T3" fmla="*/ 79 h 159"/>
                    <a:gd name="T4" fmla="*/ 37 w 38"/>
                    <a:gd name="T5" fmla="*/ 0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8" h="159">
                      <a:moveTo>
                        <a:pt x="0" y="158"/>
                      </a:moveTo>
                      <a:lnTo>
                        <a:pt x="19" y="79"/>
                      </a:lnTo>
                      <a:lnTo>
                        <a:pt x="37" y="0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8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69696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200" b="1"/>
                </a:p>
              </p:txBody>
            </p:sp>
            <p:sp>
              <p:nvSpPr>
                <p:cNvPr id="69" name="Freeform 18"/>
                <p:cNvSpPr>
                  <a:spLocks/>
                </p:cNvSpPr>
                <p:nvPr/>
              </p:nvSpPr>
              <p:spPr bwMode="auto">
                <a:xfrm>
                  <a:off x="3354" y="583"/>
                  <a:ext cx="34" cy="134"/>
                </a:xfrm>
                <a:custGeom>
                  <a:avLst/>
                  <a:gdLst>
                    <a:gd name="T0" fmla="*/ 0 w 34"/>
                    <a:gd name="T1" fmla="*/ 133 h 134"/>
                    <a:gd name="T2" fmla="*/ 14 w 34"/>
                    <a:gd name="T3" fmla="*/ 62 h 134"/>
                    <a:gd name="T4" fmla="*/ 24 w 34"/>
                    <a:gd name="T5" fmla="*/ 29 h 134"/>
                    <a:gd name="T6" fmla="*/ 33 w 34"/>
                    <a:gd name="T7" fmla="*/ 0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" h="134">
                      <a:moveTo>
                        <a:pt x="0" y="133"/>
                      </a:moveTo>
                      <a:lnTo>
                        <a:pt x="14" y="62"/>
                      </a:lnTo>
                      <a:lnTo>
                        <a:pt x="24" y="29"/>
                      </a:lnTo>
                      <a:lnTo>
                        <a:pt x="33" y="0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8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69696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200" b="1"/>
                </a:p>
              </p:txBody>
            </p:sp>
            <p:sp>
              <p:nvSpPr>
                <p:cNvPr id="70" name="Freeform 19"/>
                <p:cNvSpPr>
                  <a:spLocks/>
                </p:cNvSpPr>
                <p:nvPr/>
              </p:nvSpPr>
              <p:spPr bwMode="auto">
                <a:xfrm>
                  <a:off x="3387" y="499"/>
                  <a:ext cx="38" cy="85"/>
                </a:xfrm>
                <a:custGeom>
                  <a:avLst/>
                  <a:gdLst>
                    <a:gd name="T0" fmla="*/ 0 w 38"/>
                    <a:gd name="T1" fmla="*/ 84 h 85"/>
                    <a:gd name="T2" fmla="*/ 9 w 38"/>
                    <a:gd name="T3" fmla="*/ 59 h 85"/>
                    <a:gd name="T4" fmla="*/ 19 w 38"/>
                    <a:gd name="T5" fmla="*/ 34 h 85"/>
                    <a:gd name="T6" fmla="*/ 28 w 38"/>
                    <a:gd name="T7" fmla="*/ 17 h 85"/>
                    <a:gd name="T8" fmla="*/ 37 w 38"/>
                    <a:gd name="T9" fmla="*/ 0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85">
                      <a:moveTo>
                        <a:pt x="0" y="84"/>
                      </a:moveTo>
                      <a:lnTo>
                        <a:pt x="9" y="59"/>
                      </a:lnTo>
                      <a:lnTo>
                        <a:pt x="19" y="34"/>
                      </a:lnTo>
                      <a:lnTo>
                        <a:pt x="28" y="17"/>
                      </a:lnTo>
                      <a:lnTo>
                        <a:pt x="37" y="0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8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69696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200" b="1"/>
                </a:p>
              </p:txBody>
            </p:sp>
            <p:sp>
              <p:nvSpPr>
                <p:cNvPr id="71" name="Freeform 20"/>
                <p:cNvSpPr>
                  <a:spLocks/>
                </p:cNvSpPr>
                <p:nvPr/>
              </p:nvSpPr>
              <p:spPr bwMode="auto">
                <a:xfrm>
                  <a:off x="3424" y="483"/>
                  <a:ext cx="38" cy="17"/>
                </a:xfrm>
                <a:custGeom>
                  <a:avLst/>
                  <a:gdLst>
                    <a:gd name="T0" fmla="*/ 0 w 38"/>
                    <a:gd name="T1" fmla="*/ 16 h 17"/>
                    <a:gd name="T2" fmla="*/ 9 w 38"/>
                    <a:gd name="T3" fmla="*/ 8 h 17"/>
                    <a:gd name="T4" fmla="*/ 19 w 38"/>
                    <a:gd name="T5" fmla="*/ 0 h 17"/>
                    <a:gd name="T6" fmla="*/ 28 w 38"/>
                    <a:gd name="T7" fmla="*/ 0 h 17"/>
                    <a:gd name="T8" fmla="*/ 37 w 38"/>
                    <a:gd name="T9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17">
                      <a:moveTo>
                        <a:pt x="0" y="16"/>
                      </a:moveTo>
                      <a:lnTo>
                        <a:pt x="9" y="8"/>
                      </a:lnTo>
                      <a:lnTo>
                        <a:pt x="19" y="0"/>
                      </a:lnTo>
                      <a:lnTo>
                        <a:pt x="28" y="0"/>
                      </a:lnTo>
                      <a:lnTo>
                        <a:pt x="37" y="0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8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69696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200" b="1"/>
                </a:p>
              </p:txBody>
            </p:sp>
            <p:sp>
              <p:nvSpPr>
                <p:cNvPr id="72" name="Freeform 21"/>
                <p:cNvSpPr>
                  <a:spLocks/>
                </p:cNvSpPr>
                <p:nvPr/>
              </p:nvSpPr>
              <p:spPr bwMode="auto">
                <a:xfrm>
                  <a:off x="3461" y="483"/>
                  <a:ext cx="34" cy="55"/>
                </a:xfrm>
                <a:custGeom>
                  <a:avLst/>
                  <a:gdLst>
                    <a:gd name="T0" fmla="*/ 0 w 34"/>
                    <a:gd name="T1" fmla="*/ 0 h 55"/>
                    <a:gd name="T2" fmla="*/ 9 w 34"/>
                    <a:gd name="T3" fmla="*/ 8 h 55"/>
                    <a:gd name="T4" fmla="*/ 14 w 34"/>
                    <a:gd name="T5" fmla="*/ 21 h 55"/>
                    <a:gd name="T6" fmla="*/ 24 w 34"/>
                    <a:gd name="T7" fmla="*/ 33 h 55"/>
                    <a:gd name="T8" fmla="*/ 33 w 34"/>
                    <a:gd name="T9" fmla="*/ 54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55">
                      <a:moveTo>
                        <a:pt x="0" y="0"/>
                      </a:moveTo>
                      <a:lnTo>
                        <a:pt x="9" y="8"/>
                      </a:lnTo>
                      <a:lnTo>
                        <a:pt x="14" y="21"/>
                      </a:lnTo>
                      <a:lnTo>
                        <a:pt x="24" y="33"/>
                      </a:lnTo>
                      <a:lnTo>
                        <a:pt x="33" y="54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8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69696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200" b="1"/>
                </a:p>
              </p:txBody>
            </p:sp>
            <p:sp>
              <p:nvSpPr>
                <p:cNvPr id="73" name="Freeform 22"/>
                <p:cNvSpPr>
                  <a:spLocks/>
                </p:cNvSpPr>
                <p:nvPr/>
              </p:nvSpPr>
              <p:spPr bwMode="auto">
                <a:xfrm>
                  <a:off x="3494" y="537"/>
                  <a:ext cx="38" cy="109"/>
                </a:xfrm>
                <a:custGeom>
                  <a:avLst/>
                  <a:gdLst>
                    <a:gd name="T0" fmla="*/ 0 w 38"/>
                    <a:gd name="T1" fmla="*/ 0 h 109"/>
                    <a:gd name="T2" fmla="*/ 9 w 38"/>
                    <a:gd name="T3" fmla="*/ 21 h 109"/>
                    <a:gd name="T4" fmla="*/ 19 w 38"/>
                    <a:gd name="T5" fmla="*/ 50 h 109"/>
                    <a:gd name="T6" fmla="*/ 37 w 38"/>
                    <a:gd name="T7" fmla="*/ 108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09">
                      <a:moveTo>
                        <a:pt x="0" y="0"/>
                      </a:moveTo>
                      <a:lnTo>
                        <a:pt x="9" y="21"/>
                      </a:lnTo>
                      <a:lnTo>
                        <a:pt x="19" y="50"/>
                      </a:lnTo>
                      <a:lnTo>
                        <a:pt x="37" y="108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8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69696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200" b="1"/>
                </a:p>
              </p:txBody>
            </p:sp>
            <p:sp>
              <p:nvSpPr>
                <p:cNvPr id="74" name="Freeform 23"/>
                <p:cNvSpPr>
                  <a:spLocks/>
                </p:cNvSpPr>
                <p:nvPr/>
              </p:nvSpPr>
              <p:spPr bwMode="auto">
                <a:xfrm>
                  <a:off x="3531" y="645"/>
                  <a:ext cx="39" cy="151"/>
                </a:xfrm>
                <a:custGeom>
                  <a:avLst/>
                  <a:gdLst>
                    <a:gd name="T0" fmla="*/ 0 w 39"/>
                    <a:gd name="T1" fmla="*/ 0 h 151"/>
                    <a:gd name="T2" fmla="*/ 10 w 39"/>
                    <a:gd name="T3" fmla="*/ 33 h 151"/>
                    <a:gd name="T4" fmla="*/ 19 w 39"/>
                    <a:gd name="T5" fmla="*/ 71 h 151"/>
                    <a:gd name="T6" fmla="*/ 38 w 39"/>
                    <a:gd name="T7" fmla="*/ 150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9" h="151">
                      <a:moveTo>
                        <a:pt x="0" y="0"/>
                      </a:moveTo>
                      <a:lnTo>
                        <a:pt x="10" y="33"/>
                      </a:lnTo>
                      <a:lnTo>
                        <a:pt x="19" y="71"/>
                      </a:lnTo>
                      <a:lnTo>
                        <a:pt x="38" y="150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8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69696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200" b="1"/>
                </a:p>
              </p:txBody>
            </p:sp>
            <p:sp>
              <p:nvSpPr>
                <p:cNvPr id="75" name="Freeform 24"/>
                <p:cNvSpPr>
                  <a:spLocks/>
                </p:cNvSpPr>
                <p:nvPr/>
              </p:nvSpPr>
              <p:spPr bwMode="auto">
                <a:xfrm>
                  <a:off x="3569" y="795"/>
                  <a:ext cx="33" cy="154"/>
                </a:xfrm>
                <a:custGeom>
                  <a:avLst/>
                  <a:gdLst>
                    <a:gd name="T0" fmla="*/ 0 w 33"/>
                    <a:gd name="T1" fmla="*/ 0 h 154"/>
                    <a:gd name="T2" fmla="*/ 14 w 33"/>
                    <a:gd name="T3" fmla="*/ 79 h 154"/>
                    <a:gd name="T4" fmla="*/ 32 w 33"/>
                    <a:gd name="T5" fmla="*/ 153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" h="154">
                      <a:moveTo>
                        <a:pt x="0" y="0"/>
                      </a:moveTo>
                      <a:lnTo>
                        <a:pt x="14" y="79"/>
                      </a:lnTo>
                      <a:lnTo>
                        <a:pt x="32" y="153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8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69696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200" b="1"/>
                </a:p>
              </p:txBody>
            </p:sp>
            <p:sp>
              <p:nvSpPr>
                <p:cNvPr id="76" name="Freeform 25"/>
                <p:cNvSpPr>
                  <a:spLocks/>
                </p:cNvSpPr>
                <p:nvPr/>
              </p:nvSpPr>
              <p:spPr bwMode="auto">
                <a:xfrm>
                  <a:off x="3601" y="948"/>
                  <a:ext cx="38" cy="142"/>
                </a:xfrm>
                <a:custGeom>
                  <a:avLst/>
                  <a:gdLst>
                    <a:gd name="T0" fmla="*/ 0 w 38"/>
                    <a:gd name="T1" fmla="*/ 0 h 142"/>
                    <a:gd name="T2" fmla="*/ 19 w 38"/>
                    <a:gd name="T3" fmla="*/ 74 h 142"/>
                    <a:gd name="T4" fmla="*/ 37 w 38"/>
                    <a:gd name="T5" fmla="*/ 141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8" h="142">
                      <a:moveTo>
                        <a:pt x="0" y="0"/>
                      </a:moveTo>
                      <a:lnTo>
                        <a:pt x="19" y="74"/>
                      </a:lnTo>
                      <a:lnTo>
                        <a:pt x="37" y="141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8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69696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200" b="1"/>
                </a:p>
              </p:txBody>
            </p:sp>
            <p:sp>
              <p:nvSpPr>
                <p:cNvPr id="77" name="Freeform 26"/>
                <p:cNvSpPr>
                  <a:spLocks/>
                </p:cNvSpPr>
                <p:nvPr/>
              </p:nvSpPr>
              <p:spPr bwMode="auto">
                <a:xfrm>
                  <a:off x="3638" y="1089"/>
                  <a:ext cx="34" cy="113"/>
                </a:xfrm>
                <a:custGeom>
                  <a:avLst/>
                  <a:gdLst>
                    <a:gd name="T0" fmla="*/ 0 w 34"/>
                    <a:gd name="T1" fmla="*/ 0 h 113"/>
                    <a:gd name="T2" fmla="*/ 14 w 34"/>
                    <a:gd name="T3" fmla="*/ 58 h 113"/>
                    <a:gd name="T4" fmla="*/ 33 w 34"/>
                    <a:gd name="T5" fmla="*/ 112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4" h="113">
                      <a:moveTo>
                        <a:pt x="0" y="0"/>
                      </a:moveTo>
                      <a:lnTo>
                        <a:pt x="14" y="58"/>
                      </a:lnTo>
                      <a:lnTo>
                        <a:pt x="33" y="112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8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69696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200" b="1"/>
                </a:p>
              </p:txBody>
            </p:sp>
            <p:sp>
              <p:nvSpPr>
                <p:cNvPr id="78" name="Freeform 27"/>
                <p:cNvSpPr>
                  <a:spLocks/>
                </p:cNvSpPr>
                <p:nvPr/>
              </p:nvSpPr>
              <p:spPr bwMode="auto">
                <a:xfrm>
                  <a:off x="3671" y="1201"/>
                  <a:ext cx="38" cy="80"/>
                </a:xfrm>
                <a:custGeom>
                  <a:avLst/>
                  <a:gdLst>
                    <a:gd name="T0" fmla="*/ 0 w 38"/>
                    <a:gd name="T1" fmla="*/ 0 h 80"/>
                    <a:gd name="T2" fmla="*/ 19 w 38"/>
                    <a:gd name="T3" fmla="*/ 42 h 80"/>
                    <a:gd name="T4" fmla="*/ 37 w 38"/>
                    <a:gd name="T5" fmla="*/ 79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8" h="80">
                      <a:moveTo>
                        <a:pt x="0" y="0"/>
                      </a:moveTo>
                      <a:lnTo>
                        <a:pt x="19" y="42"/>
                      </a:lnTo>
                      <a:lnTo>
                        <a:pt x="37" y="79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8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69696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200" b="1"/>
                </a:p>
              </p:txBody>
            </p:sp>
            <p:sp>
              <p:nvSpPr>
                <p:cNvPr id="79" name="Freeform 28"/>
                <p:cNvSpPr>
                  <a:spLocks/>
                </p:cNvSpPr>
                <p:nvPr/>
              </p:nvSpPr>
              <p:spPr bwMode="auto">
                <a:xfrm>
                  <a:off x="3708" y="1280"/>
                  <a:ext cx="38" cy="51"/>
                </a:xfrm>
                <a:custGeom>
                  <a:avLst/>
                  <a:gdLst>
                    <a:gd name="T0" fmla="*/ 0 w 38"/>
                    <a:gd name="T1" fmla="*/ 0 h 51"/>
                    <a:gd name="T2" fmla="*/ 19 w 38"/>
                    <a:gd name="T3" fmla="*/ 29 h 51"/>
                    <a:gd name="T4" fmla="*/ 37 w 38"/>
                    <a:gd name="T5" fmla="*/ 5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8" h="51">
                      <a:moveTo>
                        <a:pt x="0" y="0"/>
                      </a:moveTo>
                      <a:lnTo>
                        <a:pt x="19" y="29"/>
                      </a:lnTo>
                      <a:lnTo>
                        <a:pt x="37" y="50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8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69696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200" b="1"/>
                </a:p>
              </p:txBody>
            </p:sp>
            <p:sp>
              <p:nvSpPr>
                <p:cNvPr id="80" name="Freeform 29"/>
                <p:cNvSpPr>
                  <a:spLocks/>
                </p:cNvSpPr>
                <p:nvPr/>
              </p:nvSpPr>
              <p:spPr bwMode="auto">
                <a:xfrm>
                  <a:off x="3745" y="1330"/>
                  <a:ext cx="34" cy="30"/>
                </a:xfrm>
                <a:custGeom>
                  <a:avLst/>
                  <a:gdLst>
                    <a:gd name="T0" fmla="*/ 0 w 34"/>
                    <a:gd name="T1" fmla="*/ 0 h 30"/>
                    <a:gd name="T2" fmla="*/ 14 w 34"/>
                    <a:gd name="T3" fmla="*/ 17 h 30"/>
                    <a:gd name="T4" fmla="*/ 33 w 34"/>
                    <a:gd name="T5" fmla="*/ 29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4" h="30">
                      <a:moveTo>
                        <a:pt x="0" y="0"/>
                      </a:moveTo>
                      <a:lnTo>
                        <a:pt x="14" y="17"/>
                      </a:lnTo>
                      <a:lnTo>
                        <a:pt x="33" y="29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8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69696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200" b="1"/>
                </a:p>
              </p:txBody>
            </p:sp>
            <p:sp>
              <p:nvSpPr>
                <p:cNvPr id="81" name="Freeform 30"/>
                <p:cNvSpPr>
                  <a:spLocks/>
                </p:cNvSpPr>
                <p:nvPr/>
              </p:nvSpPr>
              <p:spPr bwMode="auto">
                <a:xfrm>
                  <a:off x="3778" y="1359"/>
                  <a:ext cx="38" cy="17"/>
                </a:xfrm>
                <a:custGeom>
                  <a:avLst/>
                  <a:gdLst>
                    <a:gd name="T0" fmla="*/ 0 w 38"/>
                    <a:gd name="T1" fmla="*/ 0 h 17"/>
                    <a:gd name="T2" fmla="*/ 19 w 38"/>
                    <a:gd name="T3" fmla="*/ 11 h 17"/>
                    <a:gd name="T4" fmla="*/ 37 w 38"/>
                    <a:gd name="T5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8" h="17">
                      <a:moveTo>
                        <a:pt x="0" y="0"/>
                      </a:moveTo>
                      <a:lnTo>
                        <a:pt x="19" y="11"/>
                      </a:lnTo>
                      <a:lnTo>
                        <a:pt x="37" y="16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8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69696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200" b="1"/>
                </a:p>
              </p:txBody>
            </p:sp>
          </p:grpSp>
        </p:grpSp>
        <p:sp>
          <p:nvSpPr>
            <p:cNvPr id="12" name="Oval 31"/>
            <p:cNvSpPr>
              <a:spLocks noChangeArrowheads="1"/>
            </p:cNvSpPr>
            <p:nvPr/>
          </p:nvSpPr>
          <p:spPr bwMode="auto">
            <a:xfrm>
              <a:off x="2538413" y="2519363"/>
              <a:ext cx="1768475" cy="1989137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200" b="1"/>
            </a:p>
          </p:txBody>
        </p:sp>
        <p:sp>
          <p:nvSpPr>
            <p:cNvPr id="13" name="Text Box 32"/>
            <p:cNvSpPr txBox="1">
              <a:spLocks noChangeArrowheads="1"/>
            </p:cNvSpPr>
            <p:nvPr/>
          </p:nvSpPr>
          <p:spPr bwMode="auto">
            <a:xfrm>
              <a:off x="3089959" y="2514601"/>
              <a:ext cx="646331" cy="454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just" eaLnBrk="0" latinLnBrk="0" hangingPunct="0"/>
              <a:r>
                <a:rPr kumimoji="0" lang="ko-KR" altLang="en-US" sz="1200" b="1">
                  <a:solidFill>
                    <a:srgbClr val="000000"/>
                  </a:solidFill>
                </a:rPr>
                <a:t>모집단</a:t>
              </a:r>
            </a:p>
          </p:txBody>
        </p:sp>
        <p:graphicFrame>
          <p:nvGraphicFramePr>
            <p:cNvPr id="14" name="Object 3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51672837"/>
                </p:ext>
              </p:extLst>
            </p:nvPr>
          </p:nvGraphicFramePr>
          <p:xfrm>
            <a:off x="3171825" y="3381375"/>
            <a:ext cx="496888" cy="209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936" name="수식" r:id="rId3" imgW="482400" imgH="203040" progId="Equation.3">
                    <p:embed/>
                  </p:oleObj>
                </mc:Choice>
                <mc:Fallback>
                  <p:oleObj name="수식" r:id="rId3" imgW="48240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71825" y="3381375"/>
                          <a:ext cx="496888" cy="209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Oval 34"/>
            <p:cNvSpPr>
              <a:spLocks noChangeArrowheads="1"/>
            </p:cNvSpPr>
            <p:nvPr/>
          </p:nvSpPr>
          <p:spPr bwMode="auto">
            <a:xfrm>
              <a:off x="5614988" y="2808288"/>
              <a:ext cx="619125" cy="1292225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200" b="1"/>
            </a:p>
          </p:txBody>
        </p:sp>
        <p:sp>
          <p:nvSpPr>
            <p:cNvPr id="16" name="Text Box 35"/>
            <p:cNvSpPr txBox="1">
              <a:spLocks noChangeArrowheads="1"/>
            </p:cNvSpPr>
            <p:nvPr/>
          </p:nvSpPr>
          <p:spPr bwMode="auto">
            <a:xfrm>
              <a:off x="5764054" y="2482850"/>
              <a:ext cx="492443" cy="454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just" eaLnBrk="0" latinLnBrk="0" hangingPunct="0"/>
              <a:r>
                <a:rPr kumimoji="0" lang="ko-KR" altLang="en-US" sz="1200" b="1">
                  <a:solidFill>
                    <a:srgbClr val="000000"/>
                  </a:solidFill>
                </a:rPr>
                <a:t>표본</a:t>
              </a:r>
            </a:p>
          </p:txBody>
        </p:sp>
        <p:graphicFrame>
          <p:nvGraphicFramePr>
            <p:cNvPr id="17" name="Object 3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13865130"/>
                </p:ext>
              </p:extLst>
            </p:nvPr>
          </p:nvGraphicFramePr>
          <p:xfrm>
            <a:off x="4832350" y="2924175"/>
            <a:ext cx="207963" cy="223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937" name="수식" r:id="rId5" imgW="203040" imgH="215640" progId="Equation.3">
                    <p:embed/>
                  </p:oleObj>
                </mc:Choice>
                <mc:Fallback>
                  <p:oleObj name="수식" r:id="rId5" imgW="20304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32350" y="2924175"/>
                          <a:ext cx="207963" cy="2238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3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80606616"/>
                </p:ext>
              </p:extLst>
            </p:nvPr>
          </p:nvGraphicFramePr>
          <p:xfrm>
            <a:off x="4826000" y="3201988"/>
            <a:ext cx="220663" cy="223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938" name="수식" r:id="rId7" imgW="215640" imgH="215640" progId="Equation.3">
                    <p:embed/>
                  </p:oleObj>
                </mc:Choice>
                <mc:Fallback>
                  <p:oleObj name="수식" r:id="rId7" imgW="21564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26000" y="3201988"/>
                          <a:ext cx="220663" cy="2238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3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90939424"/>
                </p:ext>
              </p:extLst>
            </p:nvPr>
          </p:nvGraphicFramePr>
          <p:xfrm>
            <a:off x="4826000" y="3762375"/>
            <a:ext cx="220663" cy="238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939" name="수식" r:id="rId9" imgW="215640" imgH="228600" progId="Equation.3">
                    <p:embed/>
                  </p:oleObj>
                </mc:Choice>
                <mc:Fallback>
                  <p:oleObj name="수식" r:id="rId9" imgW="21564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26000" y="3762375"/>
                          <a:ext cx="220663" cy="238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Line 39"/>
            <p:cNvSpPr>
              <a:spLocks noChangeShapeType="1"/>
            </p:cNvSpPr>
            <p:nvPr/>
          </p:nvSpPr>
          <p:spPr bwMode="auto">
            <a:xfrm>
              <a:off x="3914775" y="3036888"/>
              <a:ext cx="8842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200" b="1"/>
            </a:p>
          </p:txBody>
        </p:sp>
        <p:sp>
          <p:nvSpPr>
            <p:cNvPr id="21" name="Line 40"/>
            <p:cNvSpPr>
              <a:spLocks noChangeShapeType="1"/>
            </p:cNvSpPr>
            <p:nvPr/>
          </p:nvSpPr>
          <p:spPr bwMode="auto">
            <a:xfrm>
              <a:off x="4013200" y="3851275"/>
              <a:ext cx="8159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200" b="1"/>
            </a:p>
          </p:txBody>
        </p:sp>
        <p:sp>
          <p:nvSpPr>
            <p:cNvPr id="22" name="Line 41"/>
            <p:cNvSpPr>
              <a:spLocks noChangeShapeType="1"/>
            </p:cNvSpPr>
            <p:nvPr/>
          </p:nvSpPr>
          <p:spPr bwMode="auto">
            <a:xfrm>
              <a:off x="4022725" y="3295650"/>
              <a:ext cx="7858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200" b="1"/>
            </a:p>
          </p:txBody>
        </p:sp>
        <p:sp>
          <p:nvSpPr>
            <p:cNvPr id="23" name="Line 42"/>
            <p:cNvSpPr>
              <a:spLocks noChangeShapeType="1"/>
            </p:cNvSpPr>
            <p:nvPr/>
          </p:nvSpPr>
          <p:spPr bwMode="auto">
            <a:xfrm>
              <a:off x="5103813" y="3036888"/>
              <a:ext cx="67786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200" b="1"/>
            </a:p>
          </p:txBody>
        </p:sp>
        <p:sp>
          <p:nvSpPr>
            <p:cNvPr id="25" name="Line 43"/>
            <p:cNvSpPr>
              <a:spLocks noChangeShapeType="1"/>
            </p:cNvSpPr>
            <p:nvPr/>
          </p:nvSpPr>
          <p:spPr bwMode="auto">
            <a:xfrm>
              <a:off x="5064125" y="3862388"/>
              <a:ext cx="70802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200" b="1"/>
            </a:p>
          </p:txBody>
        </p:sp>
        <p:sp>
          <p:nvSpPr>
            <p:cNvPr id="26" name="Line 44"/>
            <p:cNvSpPr>
              <a:spLocks noChangeShapeType="1"/>
            </p:cNvSpPr>
            <p:nvPr/>
          </p:nvSpPr>
          <p:spPr bwMode="auto">
            <a:xfrm>
              <a:off x="5113338" y="3314700"/>
              <a:ext cx="6588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200" b="1"/>
            </a:p>
          </p:txBody>
        </p:sp>
        <p:graphicFrame>
          <p:nvGraphicFramePr>
            <p:cNvPr id="27" name="Object 4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01991773"/>
                </p:ext>
              </p:extLst>
            </p:nvPr>
          </p:nvGraphicFramePr>
          <p:xfrm>
            <a:off x="5861050" y="2913063"/>
            <a:ext cx="155575" cy="223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940" name="수식" r:id="rId11" imgW="152280" imgH="215640" progId="Equation.3">
                    <p:embed/>
                  </p:oleObj>
                </mc:Choice>
                <mc:Fallback>
                  <p:oleObj name="수식" r:id="rId11" imgW="1522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61050" y="2913063"/>
                          <a:ext cx="155575" cy="2238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4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51447199"/>
                </p:ext>
              </p:extLst>
            </p:nvPr>
          </p:nvGraphicFramePr>
          <p:xfrm>
            <a:off x="5864225" y="3182938"/>
            <a:ext cx="168275" cy="223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941" name="수식" r:id="rId13" imgW="164880" imgH="215640" progId="Equation.3">
                    <p:embed/>
                  </p:oleObj>
                </mc:Choice>
                <mc:Fallback>
                  <p:oleObj name="수식" r:id="rId13" imgW="1648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64225" y="3182938"/>
                          <a:ext cx="168275" cy="2238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98693392"/>
                </p:ext>
              </p:extLst>
            </p:nvPr>
          </p:nvGraphicFramePr>
          <p:xfrm>
            <a:off x="5899150" y="3473450"/>
            <a:ext cx="77788" cy="200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942" name="수식" r:id="rId15" imgW="75960" imgH="190440" progId="Equation.3">
                    <p:embed/>
                  </p:oleObj>
                </mc:Choice>
                <mc:Fallback>
                  <p:oleObj name="수식" r:id="rId15" imgW="7596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99150" y="3473450"/>
                          <a:ext cx="77788" cy="2000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4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6497416"/>
                </p:ext>
              </p:extLst>
            </p:nvPr>
          </p:nvGraphicFramePr>
          <p:xfrm>
            <a:off x="5867400" y="3722688"/>
            <a:ext cx="180975" cy="238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943" name="수식" r:id="rId17" imgW="177480" imgH="228600" progId="Equation.3">
                    <p:embed/>
                  </p:oleObj>
                </mc:Choice>
                <mc:Fallback>
                  <p:oleObj name="수식" r:id="rId17" imgW="17748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67400" y="3722688"/>
                          <a:ext cx="180975" cy="238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Object 4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51154115"/>
                </p:ext>
              </p:extLst>
            </p:nvPr>
          </p:nvGraphicFramePr>
          <p:xfrm>
            <a:off x="4906963" y="3484563"/>
            <a:ext cx="77787" cy="1984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944" name="수식" r:id="rId19" imgW="75960" imgH="190440" progId="Equation.3">
                    <p:embed/>
                  </p:oleObj>
                </mc:Choice>
                <mc:Fallback>
                  <p:oleObj name="수식" r:id="rId19" imgW="7596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06963" y="3484563"/>
                          <a:ext cx="77787" cy="1984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5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42644186"/>
                </p:ext>
              </p:extLst>
            </p:nvPr>
          </p:nvGraphicFramePr>
          <p:xfrm>
            <a:off x="3452813" y="4500563"/>
            <a:ext cx="1271587" cy="263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945" name="수식" r:id="rId20" imgW="1231560" imgH="253800" progId="Equation.3">
                    <p:embed/>
                  </p:oleObj>
                </mc:Choice>
                <mc:Fallback>
                  <p:oleObj name="수식" r:id="rId20" imgW="123156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813" y="4500563"/>
                          <a:ext cx="1271587" cy="2635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Line 51"/>
            <p:cNvSpPr>
              <a:spLocks noChangeShapeType="1"/>
            </p:cNvSpPr>
            <p:nvPr/>
          </p:nvSpPr>
          <p:spPr bwMode="auto">
            <a:xfrm flipV="1">
              <a:off x="3403600" y="4310063"/>
              <a:ext cx="0" cy="7667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200" b="1"/>
            </a:p>
          </p:txBody>
        </p:sp>
        <p:sp>
          <p:nvSpPr>
            <p:cNvPr id="34" name="Text Box 52"/>
            <p:cNvSpPr txBox="1">
              <a:spLocks noChangeArrowheads="1"/>
            </p:cNvSpPr>
            <p:nvPr/>
          </p:nvSpPr>
          <p:spPr bwMode="auto">
            <a:xfrm>
              <a:off x="3906548" y="2150618"/>
              <a:ext cx="1832553" cy="454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latinLnBrk="0" hangingPunct="0"/>
              <a:r>
                <a:rPr kumimoji="0" lang="ko-KR" altLang="en-US" sz="1200" b="1"/>
                <a:t>데이터 수집 ; </a:t>
              </a:r>
              <a:r>
                <a:rPr kumimoji="0" lang="en-US" altLang="ko-KR" sz="1200" b="1"/>
                <a:t>sampling</a:t>
              </a:r>
            </a:p>
          </p:txBody>
        </p:sp>
        <p:sp>
          <p:nvSpPr>
            <p:cNvPr id="35" name="Text Box 53"/>
            <p:cNvSpPr txBox="1">
              <a:spLocks noChangeArrowheads="1"/>
            </p:cNvSpPr>
            <p:nvPr/>
          </p:nvSpPr>
          <p:spPr bwMode="auto">
            <a:xfrm>
              <a:off x="387350" y="2590800"/>
              <a:ext cx="697627" cy="404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latinLnBrk="0" hangingPunct="0"/>
              <a:r>
                <a:rPr kumimoji="0" lang="ko-KR" altLang="en-US" sz="1000" b="1" dirty="0"/>
                <a:t>확률이론</a:t>
              </a:r>
            </a:p>
          </p:txBody>
        </p:sp>
        <p:sp>
          <p:nvSpPr>
            <p:cNvPr id="36" name="Text Box 54"/>
            <p:cNvSpPr txBox="1">
              <a:spLocks noChangeArrowheads="1"/>
            </p:cNvSpPr>
            <p:nvPr/>
          </p:nvSpPr>
          <p:spPr bwMode="auto">
            <a:xfrm>
              <a:off x="381000" y="2971802"/>
              <a:ext cx="697627" cy="9098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latinLnBrk="0" hangingPunct="0"/>
              <a:r>
                <a:rPr kumimoji="0" lang="ko-KR" altLang="en-US" sz="1000" b="1"/>
                <a:t>확률</a:t>
              </a:r>
            </a:p>
            <a:p>
              <a:pPr eaLnBrk="0" latinLnBrk="0" hangingPunct="0"/>
              <a:r>
                <a:rPr kumimoji="0" lang="ko-KR" altLang="en-US" sz="1000" b="1"/>
                <a:t>확률변수</a:t>
              </a:r>
            </a:p>
            <a:p>
              <a:pPr eaLnBrk="0" latinLnBrk="0" hangingPunct="0"/>
              <a:r>
                <a:rPr kumimoji="0" lang="ko-KR" altLang="en-US" sz="1000" b="1"/>
                <a:t>확률분포</a:t>
              </a:r>
            </a:p>
          </p:txBody>
        </p:sp>
        <p:sp>
          <p:nvSpPr>
            <p:cNvPr id="37" name="Line 55"/>
            <p:cNvSpPr>
              <a:spLocks noChangeShapeType="1"/>
            </p:cNvSpPr>
            <p:nvPr/>
          </p:nvSpPr>
          <p:spPr bwMode="auto">
            <a:xfrm>
              <a:off x="234950" y="2828925"/>
              <a:ext cx="0" cy="99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 sz="1200" b="1"/>
            </a:p>
          </p:txBody>
        </p:sp>
        <p:sp>
          <p:nvSpPr>
            <p:cNvPr id="38" name="Line 56"/>
            <p:cNvSpPr>
              <a:spLocks noChangeShapeType="1"/>
            </p:cNvSpPr>
            <p:nvPr/>
          </p:nvSpPr>
          <p:spPr bwMode="auto">
            <a:xfrm>
              <a:off x="1597025" y="2838450"/>
              <a:ext cx="0" cy="99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 sz="1200" b="1"/>
            </a:p>
          </p:txBody>
        </p:sp>
        <p:sp>
          <p:nvSpPr>
            <p:cNvPr id="39" name="Line 57"/>
            <p:cNvSpPr>
              <a:spLocks noChangeShapeType="1"/>
            </p:cNvSpPr>
            <p:nvPr/>
          </p:nvSpPr>
          <p:spPr bwMode="auto">
            <a:xfrm>
              <a:off x="234950" y="3819525"/>
              <a:ext cx="1371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 sz="1200" b="1"/>
            </a:p>
          </p:txBody>
        </p:sp>
        <p:sp>
          <p:nvSpPr>
            <p:cNvPr id="40" name="Line 58"/>
            <p:cNvSpPr>
              <a:spLocks noChangeShapeType="1"/>
            </p:cNvSpPr>
            <p:nvPr/>
          </p:nvSpPr>
          <p:spPr bwMode="auto">
            <a:xfrm>
              <a:off x="234950" y="2828925"/>
              <a:ext cx="152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 sz="1200" b="1"/>
            </a:p>
          </p:txBody>
        </p:sp>
        <p:sp>
          <p:nvSpPr>
            <p:cNvPr id="41" name="Line 59"/>
            <p:cNvSpPr>
              <a:spLocks noChangeShapeType="1"/>
            </p:cNvSpPr>
            <p:nvPr/>
          </p:nvSpPr>
          <p:spPr bwMode="auto">
            <a:xfrm>
              <a:off x="1444625" y="2838450"/>
              <a:ext cx="152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 sz="1200" b="1"/>
            </a:p>
          </p:txBody>
        </p:sp>
        <p:sp>
          <p:nvSpPr>
            <p:cNvPr id="42" name="Text Box 60"/>
            <p:cNvSpPr txBox="1">
              <a:spLocks noChangeArrowheads="1"/>
            </p:cNvSpPr>
            <p:nvPr/>
          </p:nvSpPr>
          <p:spPr bwMode="auto">
            <a:xfrm>
              <a:off x="2975293" y="5016057"/>
              <a:ext cx="1050288" cy="454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latinLnBrk="0" hangingPunct="0"/>
              <a:r>
                <a:rPr kumimoji="0" lang="ko-KR" altLang="en-US" sz="1200" b="1" dirty="0"/>
                <a:t>통계적 추론 </a:t>
              </a:r>
            </a:p>
          </p:txBody>
        </p:sp>
        <p:sp>
          <p:nvSpPr>
            <p:cNvPr id="43" name="Rectangle 62"/>
            <p:cNvSpPr>
              <a:spLocks noChangeArrowheads="1"/>
            </p:cNvSpPr>
            <p:nvPr/>
          </p:nvSpPr>
          <p:spPr bwMode="auto">
            <a:xfrm>
              <a:off x="5205413" y="5016057"/>
              <a:ext cx="1309687" cy="45491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ko-KR" altLang="en-US" sz="1200" b="1"/>
            </a:p>
          </p:txBody>
        </p:sp>
        <p:sp>
          <p:nvSpPr>
            <p:cNvPr id="44" name="Text Box 63"/>
            <p:cNvSpPr txBox="1">
              <a:spLocks noChangeArrowheads="1"/>
            </p:cNvSpPr>
            <p:nvPr/>
          </p:nvSpPr>
          <p:spPr bwMode="auto">
            <a:xfrm>
              <a:off x="5449358" y="5029687"/>
              <a:ext cx="1050288" cy="454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latinLnBrk="0" hangingPunct="0"/>
              <a:r>
                <a:rPr kumimoji="0" lang="ko-KR" altLang="en-US" sz="1200" b="1" dirty="0"/>
                <a:t>데이터 처리 </a:t>
              </a:r>
            </a:p>
          </p:txBody>
        </p:sp>
        <p:sp>
          <p:nvSpPr>
            <p:cNvPr id="45" name="Line 64"/>
            <p:cNvSpPr>
              <a:spLocks noChangeShapeType="1"/>
            </p:cNvSpPr>
            <p:nvPr/>
          </p:nvSpPr>
          <p:spPr bwMode="auto">
            <a:xfrm>
              <a:off x="5919788" y="4110038"/>
              <a:ext cx="0" cy="9953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 sz="1200" b="1"/>
            </a:p>
          </p:txBody>
        </p:sp>
        <p:sp>
          <p:nvSpPr>
            <p:cNvPr id="46" name="Text Box 65"/>
            <p:cNvSpPr txBox="1">
              <a:spLocks noChangeArrowheads="1"/>
            </p:cNvSpPr>
            <p:nvPr/>
          </p:nvSpPr>
          <p:spPr bwMode="auto">
            <a:xfrm>
              <a:off x="5205413" y="5384464"/>
              <a:ext cx="1608133" cy="454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0" latinLnBrk="0" hangingPunct="0"/>
              <a:r>
                <a:rPr kumimoji="0" lang="ko-KR" altLang="en-US" sz="1200" b="1" dirty="0"/>
                <a:t>척도 계산, 분포 유추</a:t>
              </a:r>
            </a:p>
          </p:txBody>
        </p:sp>
        <p:sp>
          <p:nvSpPr>
            <p:cNvPr id="47" name="Text Box 66"/>
            <p:cNvSpPr txBox="1">
              <a:spLocks noChangeArrowheads="1"/>
            </p:cNvSpPr>
            <p:nvPr/>
          </p:nvSpPr>
          <p:spPr bwMode="auto">
            <a:xfrm>
              <a:off x="2843213" y="5384464"/>
              <a:ext cx="1560042" cy="454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0" latinLnBrk="0" hangingPunct="0"/>
              <a:r>
                <a:rPr kumimoji="0" lang="ko-KR" altLang="en-US" sz="1200" b="1" dirty="0" err="1"/>
                <a:t>모수</a:t>
              </a:r>
              <a:r>
                <a:rPr kumimoji="0" lang="ko-KR" altLang="en-US" sz="1200" b="1" dirty="0"/>
                <a:t> 추정, 가설검정</a:t>
              </a:r>
            </a:p>
          </p:txBody>
        </p:sp>
        <p:sp>
          <p:nvSpPr>
            <p:cNvPr id="48" name="Text Box 67"/>
            <p:cNvSpPr txBox="1">
              <a:spLocks noChangeArrowheads="1"/>
            </p:cNvSpPr>
            <p:nvPr/>
          </p:nvSpPr>
          <p:spPr bwMode="auto">
            <a:xfrm>
              <a:off x="5359158" y="6094018"/>
              <a:ext cx="1002197" cy="454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latinLnBrk="0" hangingPunct="0"/>
              <a:r>
                <a:rPr kumimoji="0" lang="ko-KR" altLang="en-US" sz="1200" b="1" dirty="0"/>
                <a:t>기술 통계학</a:t>
              </a:r>
            </a:p>
          </p:txBody>
        </p:sp>
        <p:sp>
          <p:nvSpPr>
            <p:cNvPr id="49" name="Text Box 68"/>
            <p:cNvSpPr txBox="1">
              <a:spLocks noChangeArrowheads="1"/>
            </p:cNvSpPr>
            <p:nvPr/>
          </p:nvSpPr>
          <p:spPr bwMode="auto">
            <a:xfrm>
              <a:off x="2968383" y="6094018"/>
              <a:ext cx="1002198" cy="454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latinLnBrk="0" hangingPunct="0"/>
              <a:r>
                <a:rPr kumimoji="0" lang="ko-KR" altLang="en-US" sz="1200" b="1" dirty="0" smtClean="0"/>
                <a:t>추리 </a:t>
              </a:r>
              <a:r>
                <a:rPr kumimoji="0" lang="ko-KR" altLang="en-US" sz="1200" b="1" dirty="0"/>
                <a:t>통계학</a:t>
              </a:r>
            </a:p>
          </p:txBody>
        </p:sp>
        <p:sp>
          <p:nvSpPr>
            <p:cNvPr id="50" name="Line 72"/>
            <p:cNvSpPr>
              <a:spLocks noChangeShapeType="1"/>
            </p:cNvSpPr>
            <p:nvPr/>
          </p:nvSpPr>
          <p:spPr bwMode="auto">
            <a:xfrm>
              <a:off x="2424113" y="1909763"/>
              <a:ext cx="68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 sz="1200" b="1"/>
            </a:p>
          </p:txBody>
        </p:sp>
        <p:sp>
          <p:nvSpPr>
            <p:cNvPr id="51" name="Line 73"/>
            <p:cNvSpPr>
              <a:spLocks noChangeShapeType="1"/>
            </p:cNvSpPr>
            <p:nvPr/>
          </p:nvSpPr>
          <p:spPr bwMode="auto">
            <a:xfrm>
              <a:off x="6172200" y="1909763"/>
              <a:ext cx="68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 sz="1200" b="1"/>
            </a:p>
          </p:txBody>
        </p:sp>
        <p:sp>
          <p:nvSpPr>
            <p:cNvPr id="52" name="Line 74"/>
            <p:cNvSpPr>
              <a:spLocks noChangeShapeType="1"/>
            </p:cNvSpPr>
            <p:nvPr/>
          </p:nvSpPr>
          <p:spPr bwMode="auto">
            <a:xfrm flipH="1">
              <a:off x="4205288" y="5238750"/>
              <a:ext cx="990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 sz="1200" b="1"/>
            </a:p>
          </p:txBody>
        </p:sp>
        <p:sp>
          <p:nvSpPr>
            <p:cNvPr id="53" name="AutoShape 75"/>
            <p:cNvSpPr>
              <a:spLocks noChangeArrowheads="1"/>
            </p:cNvSpPr>
            <p:nvPr/>
          </p:nvSpPr>
          <p:spPr bwMode="auto">
            <a:xfrm>
              <a:off x="1704975" y="2815239"/>
              <a:ext cx="609600" cy="903673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 sz="1200" b="1"/>
            </a:p>
          </p:txBody>
        </p:sp>
        <p:sp>
          <p:nvSpPr>
            <p:cNvPr id="54" name="Text Box 76"/>
            <p:cNvSpPr txBox="1">
              <a:spLocks noChangeArrowheads="1"/>
            </p:cNvSpPr>
            <p:nvPr/>
          </p:nvSpPr>
          <p:spPr bwMode="auto">
            <a:xfrm>
              <a:off x="1717517" y="2728402"/>
              <a:ext cx="492443" cy="10614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latinLnBrk="0" hangingPunct="0"/>
              <a:r>
                <a:rPr kumimoji="0" lang="ko-KR" altLang="en-US" sz="1200" b="1"/>
                <a:t>기초</a:t>
              </a:r>
            </a:p>
            <a:p>
              <a:pPr algn="ctr" eaLnBrk="0" latinLnBrk="0" hangingPunct="0"/>
              <a:endParaRPr kumimoji="0" lang="ko-KR" altLang="en-US" sz="1200" b="1"/>
            </a:p>
            <a:p>
              <a:pPr algn="ctr" eaLnBrk="0" latinLnBrk="0" hangingPunct="0"/>
              <a:r>
                <a:rPr kumimoji="0" lang="ko-KR" altLang="en-US" sz="1200" b="1"/>
                <a:t>제공</a:t>
              </a:r>
            </a:p>
          </p:txBody>
        </p:sp>
        <p:sp>
          <p:nvSpPr>
            <p:cNvPr id="55" name="Text Box 81"/>
            <p:cNvSpPr txBox="1">
              <a:spLocks noChangeArrowheads="1"/>
            </p:cNvSpPr>
            <p:nvPr/>
          </p:nvSpPr>
          <p:spPr bwMode="auto">
            <a:xfrm>
              <a:off x="3022176" y="3523805"/>
              <a:ext cx="875561" cy="454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latinLnBrk="0" hangingPunct="0"/>
              <a:r>
                <a:rPr kumimoji="0" lang="en-US" altLang="ko-KR" sz="1200" b="1"/>
                <a:t>Θ =μ,σ,‥</a:t>
              </a:r>
            </a:p>
          </p:txBody>
        </p:sp>
        <p:sp>
          <p:nvSpPr>
            <p:cNvPr id="56" name="Text Box 82"/>
            <p:cNvSpPr txBox="1">
              <a:spLocks noChangeArrowheads="1"/>
            </p:cNvSpPr>
            <p:nvPr/>
          </p:nvSpPr>
          <p:spPr bwMode="auto">
            <a:xfrm>
              <a:off x="3126252" y="3949257"/>
              <a:ext cx="527709" cy="454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latinLnBrk="0" hangingPunct="0"/>
              <a:r>
                <a:rPr kumimoji="0" lang="en-US" altLang="ko-KR" sz="1200" b="1"/>
                <a:t>p, ‥ </a:t>
              </a:r>
            </a:p>
          </p:txBody>
        </p:sp>
        <p:graphicFrame>
          <p:nvGraphicFramePr>
            <p:cNvPr id="57" name="Object 8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54172944"/>
                </p:ext>
              </p:extLst>
            </p:nvPr>
          </p:nvGraphicFramePr>
          <p:xfrm>
            <a:off x="3429000" y="4727576"/>
            <a:ext cx="1309688" cy="2381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946" name="수식" r:id="rId22" imgW="1269720" imgH="228600" progId="Equation.3">
                    <p:embed/>
                  </p:oleObj>
                </mc:Choice>
                <mc:Fallback>
                  <p:oleObj name="수식" r:id="rId22" imgW="126972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9000" y="4727576"/>
                          <a:ext cx="1309688" cy="2381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8" name="Text Box 84"/>
            <p:cNvSpPr txBox="1">
              <a:spLocks noChangeArrowheads="1"/>
            </p:cNvSpPr>
            <p:nvPr/>
          </p:nvSpPr>
          <p:spPr bwMode="auto">
            <a:xfrm>
              <a:off x="4037598" y="4787456"/>
              <a:ext cx="338554" cy="454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latinLnBrk="0" hangingPunct="0"/>
              <a:r>
                <a:rPr kumimoji="0" lang="ko-KR" altLang="en-US" sz="1200" b="1"/>
                <a:t>：</a:t>
              </a:r>
            </a:p>
          </p:txBody>
        </p:sp>
        <p:graphicFrame>
          <p:nvGraphicFramePr>
            <p:cNvPr id="59" name="Object 8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41776501"/>
                </p:ext>
              </p:extLst>
            </p:nvPr>
          </p:nvGraphicFramePr>
          <p:xfrm>
            <a:off x="2847975" y="4533900"/>
            <a:ext cx="508000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947" name="수식" r:id="rId24" imgW="507960" imgH="228600" progId="Equation.3">
                    <p:embed/>
                  </p:oleObj>
                </mc:Choice>
                <mc:Fallback>
                  <p:oleObj name="수식" r:id="rId24" imgW="50796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7975" y="4533900"/>
                          <a:ext cx="508000" cy="228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" name="Object 8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82857977"/>
                </p:ext>
              </p:extLst>
            </p:nvPr>
          </p:nvGraphicFramePr>
          <p:xfrm>
            <a:off x="2832100" y="4714875"/>
            <a:ext cx="531813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948" name="수식" r:id="rId26" imgW="533160" imgH="228600" progId="Equation.3">
                    <p:embed/>
                  </p:oleObj>
                </mc:Choice>
                <mc:Fallback>
                  <p:oleObj name="수식" r:id="rId26" imgW="53316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2100" y="4714875"/>
                          <a:ext cx="531813" cy="228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" name="Text Box 87"/>
            <p:cNvSpPr txBox="1">
              <a:spLocks noChangeArrowheads="1"/>
            </p:cNvSpPr>
            <p:nvPr/>
          </p:nvSpPr>
          <p:spPr bwMode="auto">
            <a:xfrm>
              <a:off x="2862848" y="4741417"/>
              <a:ext cx="338554" cy="454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latinLnBrk="0" hangingPunct="0"/>
              <a:r>
                <a:rPr kumimoji="0" lang="ko-KR" altLang="en-US" sz="1200" b="1"/>
                <a:t>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724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전수조사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35283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전수 조사</a:t>
            </a:r>
            <a:r>
              <a:rPr lang="en-US" altLang="ko-KR" dirty="0"/>
              <a:t>(</a:t>
            </a:r>
            <a:r>
              <a:rPr lang="ko-KR" altLang="en-US" dirty="0"/>
              <a:t>全數調査</a:t>
            </a:r>
            <a:r>
              <a:rPr lang="en-US" altLang="ko-KR" dirty="0"/>
              <a:t>)</a:t>
            </a:r>
            <a:r>
              <a:rPr lang="ko-KR" altLang="en-US" dirty="0"/>
              <a:t>는 대상이 되는 통계 집단의 단위를 하나하나 전부 조사하는 관찰 방법으로</a:t>
            </a:r>
            <a:r>
              <a:rPr lang="en-US" altLang="ko-KR" dirty="0"/>
              <a:t>, </a:t>
            </a:r>
            <a:r>
              <a:rPr lang="ko-KR" altLang="en-US" dirty="0"/>
              <a:t>전부 조사</a:t>
            </a:r>
            <a:r>
              <a:rPr lang="en-US" altLang="ko-KR" dirty="0"/>
              <a:t>(</a:t>
            </a:r>
            <a:r>
              <a:rPr lang="ko-KR" altLang="en-US" dirty="0"/>
              <a:t>全部調査</a:t>
            </a:r>
            <a:r>
              <a:rPr lang="en-US" altLang="ko-KR" dirty="0"/>
              <a:t>)</a:t>
            </a:r>
            <a:r>
              <a:rPr lang="ko-KR" altLang="en-US" dirty="0"/>
              <a:t>라고도 부른다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41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모집단과 표본의 관계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모집단에서 표본을 뽑고 이를 통해 모집단의 특성을 </a:t>
            </a:r>
            <a:r>
              <a:rPr lang="ko-KR" altLang="en-US" dirty="0" err="1" smtClean="0"/>
              <a:t>예축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233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971600" y="3212976"/>
            <a:ext cx="7867600" cy="2813488"/>
            <a:chOff x="304800" y="1066800"/>
            <a:chExt cx="8534400" cy="5103336"/>
          </a:xfrm>
        </p:grpSpPr>
        <p:sp>
          <p:nvSpPr>
            <p:cNvPr id="82" name="Rectangle 2"/>
            <p:cNvSpPr txBox="1">
              <a:spLocks noChangeArrowheads="1"/>
            </p:cNvSpPr>
            <p:nvPr/>
          </p:nvSpPr>
          <p:spPr>
            <a:xfrm>
              <a:off x="381000" y="1066800"/>
              <a:ext cx="7772400" cy="457200"/>
            </a:xfrm>
            <a:prstGeom prst="rect">
              <a:avLst/>
            </a:prstGeom>
          </p:spPr>
          <p:txBody>
            <a:bodyPr vert="horz" anchor="ctr">
              <a:normAutofit fontScale="92500" lnSpcReduction="10000"/>
            </a:bodyPr>
            <a:lstStyle>
              <a:lvl1pPr algn="l" rtl="0" eaLnBrk="1" latinLnBrk="1" hangingPunct="1">
                <a:spcBef>
                  <a:spcPct val="0"/>
                </a:spcBef>
                <a:buNone/>
                <a:defRPr kumimoji="0"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200" b="1" smtClean="0"/>
                <a:t>모집단과 표본의 관계</a:t>
              </a:r>
              <a:endParaRPr lang="ko-KR" altLang="en-US" sz="1200" b="1"/>
            </a:p>
          </p:txBody>
        </p:sp>
        <p:sp>
          <p:nvSpPr>
            <p:cNvPr id="83" name="Freeform 3"/>
            <p:cNvSpPr>
              <a:spLocks/>
            </p:cNvSpPr>
            <p:nvPr/>
          </p:nvSpPr>
          <p:spPr bwMode="auto">
            <a:xfrm>
              <a:off x="1676400" y="1524000"/>
              <a:ext cx="5334000" cy="1873250"/>
            </a:xfrm>
            <a:custGeom>
              <a:avLst/>
              <a:gdLst>
                <a:gd name="T0" fmla="*/ 364 w 2265"/>
                <a:gd name="T1" fmla="*/ 84 h 1228"/>
                <a:gd name="T2" fmla="*/ 187 w 2265"/>
                <a:gd name="T3" fmla="*/ 206 h 1228"/>
                <a:gd name="T4" fmla="*/ 64 w 2265"/>
                <a:gd name="T5" fmla="*/ 573 h 1228"/>
                <a:gd name="T6" fmla="*/ 31 w 2265"/>
                <a:gd name="T7" fmla="*/ 928 h 1228"/>
                <a:gd name="T8" fmla="*/ 131 w 2265"/>
                <a:gd name="T9" fmla="*/ 1150 h 1228"/>
                <a:gd name="T10" fmla="*/ 398 w 2265"/>
                <a:gd name="T11" fmla="*/ 1195 h 1228"/>
                <a:gd name="T12" fmla="*/ 920 w 2265"/>
                <a:gd name="T13" fmla="*/ 1195 h 1228"/>
                <a:gd name="T14" fmla="*/ 1064 w 2265"/>
                <a:gd name="T15" fmla="*/ 1228 h 1228"/>
                <a:gd name="T16" fmla="*/ 1565 w 2265"/>
                <a:gd name="T17" fmla="*/ 1217 h 1228"/>
                <a:gd name="T18" fmla="*/ 1609 w 2265"/>
                <a:gd name="T19" fmla="*/ 1195 h 1228"/>
                <a:gd name="T20" fmla="*/ 1765 w 2265"/>
                <a:gd name="T21" fmla="*/ 1150 h 1228"/>
                <a:gd name="T22" fmla="*/ 1898 w 2265"/>
                <a:gd name="T23" fmla="*/ 1139 h 1228"/>
                <a:gd name="T24" fmla="*/ 2053 w 2265"/>
                <a:gd name="T25" fmla="*/ 1073 h 1228"/>
                <a:gd name="T26" fmla="*/ 2087 w 2265"/>
                <a:gd name="T27" fmla="*/ 1050 h 1228"/>
                <a:gd name="T28" fmla="*/ 2153 w 2265"/>
                <a:gd name="T29" fmla="*/ 962 h 1228"/>
                <a:gd name="T30" fmla="*/ 2176 w 2265"/>
                <a:gd name="T31" fmla="*/ 884 h 1228"/>
                <a:gd name="T32" fmla="*/ 2220 w 2265"/>
                <a:gd name="T33" fmla="*/ 806 h 1228"/>
                <a:gd name="T34" fmla="*/ 2265 w 2265"/>
                <a:gd name="T35" fmla="*/ 639 h 1228"/>
                <a:gd name="T36" fmla="*/ 2153 w 2265"/>
                <a:gd name="T37" fmla="*/ 384 h 1228"/>
                <a:gd name="T38" fmla="*/ 2053 w 2265"/>
                <a:gd name="T39" fmla="*/ 306 h 1228"/>
                <a:gd name="T40" fmla="*/ 2031 w 2265"/>
                <a:gd name="T41" fmla="*/ 73 h 1228"/>
                <a:gd name="T42" fmla="*/ 1998 w 2265"/>
                <a:gd name="T43" fmla="*/ 62 h 1228"/>
                <a:gd name="T44" fmla="*/ 1965 w 2265"/>
                <a:gd name="T45" fmla="*/ 39 h 1228"/>
                <a:gd name="T46" fmla="*/ 1653 w 2265"/>
                <a:gd name="T47" fmla="*/ 6 h 1228"/>
                <a:gd name="T48" fmla="*/ 509 w 2265"/>
                <a:gd name="T49" fmla="*/ 17 h 1228"/>
                <a:gd name="T50" fmla="*/ 420 w 2265"/>
                <a:gd name="T51" fmla="*/ 62 h 1228"/>
                <a:gd name="T52" fmla="*/ 421 w 2265"/>
                <a:gd name="T53" fmla="*/ 141 h 1228"/>
                <a:gd name="T54" fmla="*/ 364 w 2265"/>
                <a:gd name="T55" fmla="*/ 84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65" h="1228">
                  <a:moveTo>
                    <a:pt x="364" y="84"/>
                  </a:moveTo>
                  <a:cubicBezTo>
                    <a:pt x="299" y="116"/>
                    <a:pt x="247" y="166"/>
                    <a:pt x="187" y="206"/>
                  </a:cubicBezTo>
                  <a:cubicBezTo>
                    <a:pt x="143" y="327"/>
                    <a:pt x="104" y="450"/>
                    <a:pt x="64" y="573"/>
                  </a:cubicBezTo>
                  <a:cubicBezTo>
                    <a:pt x="52" y="691"/>
                    <a:pt x="43" y="810"/>
                    <a:pt x="31" y="928"/>
                  </a:cubicBezTo>
                  <a:cubicBezTo>
                    <a:pt x="54" y="1138"/>
                    <a:pt x="0" y="1117"/>
                    <a:pt x="131" y="1150"/>
                  </a:cubicBezTo>
                  <a:cubicBezTo>
                    <a:pt x="211" y="1192"/>
                    <a:pt x="398" y="1195"/>
                    <a:pt x="398" y="1195"/>
                  </a:cubicBezTo>
                  <a:cubicBezTo>
                    <a:pt x="617" y="1175"/>
                    <a:pt x="597" y="1172"/>
                    <a:pt x="920" y="1195"/>
                  </a:cubicBezTo>
                  <a:cubicBezTo>
                    <a:pt x="969" y="1198"/>
                    <a:pt x="1015" y="1221"/>
                    <a:pt x="1064" y="1228"/>
                  </a:cubicBezTo>
                  <a:cubicBezTo>
                    <a:pt x="1231" y="1224"/>
                    <a:pt x="1398" y="1227"/>
                    <a:pt x="1565" y="1217"/>
                  </a:cubicBezTo>
                  <a:cubicBezTo>
                    <a:pt x="1581" y="1216"/>
                    <a:pt x="1593" y="1200"/>
                    <a:pt x="1609" y="1195"/>
                  </a:cubicBezTo>
                  <a:cubicBezTo>
                    <a:pt x="1660" y="1178"/>
                    <a:pt x="1712" y="1160"/>
                    <a:pt x="1765" y="1150"/>
                  </a:cubicBezTo>
                  <a:cubicBezTo>
                    <a:pt x="1809" y="1142"/>
                    <a:pt x="1854" y="1143"/>
                    <a:pt x="1898" y="1139"/>
                  </a:cubicBezTo>
                  <a:cubicBezTo>
                    <a:pt x="2057" y="1108"/>
                    <a:pt x="1967" y="1147"/>
                    <a:pt x="2053" y="1073"/>
                  </a:cubicBezTo>
                  <a:cubicBezTo>
                    <a:pt x="2063" y="1064"/>
                    <a:pt x="2078" y="1060"/>
                    <a:pt x="2087" y="1050"/>
                  </a:cubicBezTo>
                  <a:cubicBezTo>
                    <a:pt x="2112" y="1023"/>
                    <a:pt x="2153" y="962"/>
                    <a:pt x="2153" y="962"/>
                  </a:cubicBezTo>
                  <a:cubicBezTo>
                    <a:pt x="2156" y="951"/>
                    <a:pt x="2169" y="898"/>
                    <a:pt x="2176" y="884"/>
                  </a:cubicBezTo>
                  <a:cubicBezTo>
                    <a:pt x="2199" y="837"/>
                    <a:pt x="2201" y="861"/>
                    <a:pt x="2220" y="806"/>
                  </a:cubicBezTo>
                  <a:cubicBezTo>
                    <a:pt x="2237" y="756"/>
                    <a:pt x="2252" y="693"/>
                    <a:pt x="2265" y="639"/>
                  </a:cubicBezTo>
                  <a:cubicBezTo>
                    <a:pt x="2228" y="554"/>
                    <a:pt x="2212" y="456"/>
                    <a:pt x="2153" y="384"/>
                  </a:cubicBezTo>
                  <a:cubicBezTo>
                    <a:pt x="2055" y="264"/>
                    <a:pt x="1996" y="422"/>
                    <a:pt x="2053" y="306"/>
                  </a:cubicBezTo>
                  <a:cubicBezTo>
                    <a:pt x="2046" y="228"/>
                    <a:pt x="2048" y="149"/>
                    <a:pt x="2031" y="73"/>
                  </a:cubicBezTo>
                  <a:cubicBezTo>
                    <a:pt x="2028" y="62"/>
                    <a:pt x="2008" y="67"/>
                    <a:pt x="1998" y="62"/>
                  </a:cubicBezTo>
                  <a:cubicBezTo>
                    <a:pt x="1986" y="56"/>
                    <a:pt x="1977" y="44"/>
                    <a:pt x="1965" y="39"/>
                  </a:cubicBezTo>
                  <a:cubicBezTo>
                    <a:pt x="1876" y="0"/>
                    <a:pt x="1750" y="16"/>
                    <a:pt x="1653" y="6"/>
                  </a:cubicBezTo>
                  <a:cubicBezTo>
                    <a:pt x="1272" y="10"/>
                    <a:pt x="890" y="0"/>
                    <a:pt x="509" y="17"/>
                  </a:cubicBezTo>
                  <a:cubicBezTo>
                    <a:pt x="476" y="19"/>
                    <a:pt x="452" y="54"/>
                    <a:pt x="420" y="62"/>
                  </a:cubicBezTo>
                  <a:cubicBezTo>
                    <a:pt x="370" y="74"/>
                    <a:pt x="386" y="62"/>
                    <a:pt x="421" y="141"/>
                  </a:cubicBezTo>
                  <a:cubicBezTo>
                    <a:pt x="421" y="141"/>
                    <a:pt x="364" y="84"/>
                    <a:pt x="364" y="84"/>
                  </a:cubicBezTo>
                  <a:close/>
                </a:path>
              </a:pathLst>
            </a:custGeom>
            <a:solidFill>
              <a:srgbClr val="FFFF00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200">
                <a:latin typeface="+mj-lt"/>
              </a:endParaRPr>
            </a:p>
          </p:txBody>
        </p:sp>
        <p:sp>
          <p:nvSpPr>
            <p:cNvPr id="84" name="Freeform 4"/>
            <p:cNvSpPr>
              <a:spLocks/>
            </p:cNvSpPr>
            <p:nvPr/>
          </p:nvSpPr>
          <p:spPr bwMode="auto">
            <a:xfrm>
              <a:off x="3513138" y="4724400"/>
              <a:ext cx="2201862" cy="1125538"/>
            </a:xfrm>
            <a:custGeom>
              <a:avLst/>
              <a:gdLst>
                <a:gd name="T0" fmla="*/ 366 w 1661"/>
                <a:gd name="T1" fmla="*/ 154 h 1009"/>
                <a:gd name="T2" fmla="*/ 266 w 1661"/>
                <a:gd name="T3" fmla="*/ 210 h 1009"/>
                <a:gd name="T4" fmla="*/ 210 w 1661"/>
                <a:gd name="T5" fmla="*/ 287 h 1009"/>
                <a:gd name="T6" fmla="*/ 22 w 1661"/>
                <a:gd name="T7" fmla="*/ 498 h 1009"/>
                <a:gd name="T8" fmla="*/ 22 w 1661"/>
                <a:gd name="T9" fmla="*/ 676 h 1009"/>
                <a:gd name="T10" fmla="*/ 66 w 1661"/>
                <a:gd name="T11" fmla="*/ 765 h 1009"/>
                <a:gd name="T12" fmla="*/ 144 w 1661"/>
                <a:gd name="T13" fmla="*/ 887 h 1009"/>
                <a:gd name="T14" fmla="*/ 988 w 1661"/>
                <a:gd name="T15" fmla="*/ 965 h 1009"/>
                <a:gd name="T16" fmla="*/ 1455 w 1661"/>
                <a:gd name="T17" fmla="*/ 932 h 1009"/>
                <a:gd name="T18" fmla="*/ 1555 w 1661"/>
                <a:gd name="T19" fmla="*/ 754 h 1009"/>
                <a:gd name="T20" fmla="*/ 1644 w 1661"/>
                <a:gd name="T21" fmla="*/ 465 h 1009"/>
                <a:gd name="T22" fmla="*/ 1622 w 1661"/>
                <a:gd name="T23" fmla="*/ 276 h 1009"/>
                <a:gd name="T24" fmla="*/ 1611 w 1661"/>
                <a:gd name="T25" fmla="*/ 243 h 1009"/>
                <a:gd name="T26" fmla="*/ 1533 w 1661"/>
                <a:gd name="T27" fmla="*/ 176 h 1009"/>
                <a:gd name="T28" fmla="*/ 1488 w 1661"/>
                <a:gd name="T29" fmla="*/ 154 h 1009"/>
                <a:gd name="T30" fmla="*/ 1411 w 1661"/>
                <a:gd name="T31" fmla="*/ 87 h 1009"/>
                <a:gd name="T32" fmla="*/ 1188 w 1661"/>
                <a:gd name="T33" fmla="*/ 43 h 1009"/>
                <a:gd name="T34" fmla="*/ 1066 w 1661"/>
                <a:gd name="T35" fmla="*/ 65 h 1009"/>
                <a:gd name="T36" fmla="*/ 944 w 1661"/>
                <a:gd name="T37" fmla="*/ 121 h 1009"/>
                <a:gd name="T38" fmla="*/ 366 w 1661"/>
                <a:gd name="T39" fmla="*/ 154 h 1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61" h="1009">
                  <a:moveTo>
                    <a:pt x="366" y="154"/>
                  </a:moveTo>
                  <a:cubicBezTo>
                    <a:pt x="333" y="173"/>
                    <a:pt x="295" y="185"/>
                    <a:pt x="266" y="210"/>
                  </a:cubicBezTo>
                  <a:cubicBezTo>
                    <a:pt x="242" y="231"/>
                    <a:pt x="231" y="263"/>
                    <a:pt x="210" y="287"/>
                  </a:cubicBezTo>
                  <a:cubicBezTo>
                    <a:pt x="149" y="358"/>
                    <a:pt x="89" y="431"/>
                    <a:pt x="22" y="498"/>
                  </a:cubicBezTo>
                  <a:cubicBezTo>
                    <a:pt x="0" y="581"/>
                    <a:pt x="5" y="542"/>
                    <a:pt x="22" y="676"/>
                  </a:cubicBezTo>
                  <a:cubicBezTo>
                    <a:pt x="30" y="741"/>
                    <a:pt x="32" y="706"/>
                    <a:pt x="66" y="765"/>
                  </a:cubicBezTo>
                  <a:cubicBezTo>
                    <a:pt x="97" y="818"/>
                    <a:pt x="96" y="855"/>
                    <a:pt x="144" y="887"/>
                  </a:cubicBezTo>
                  <a:cubicBezTo>
                    <a:pt x="326" y="1009"/>
                    <a:pt x="921" y="964"/>
                    <a:pt x="988" y="965"/>
                  </a:cubicBezTo>
                  <a:cubicBezTo>
                    <a:pt x="1144" y="954"/>
                    <a:pt x="1300" y="949"/>
                    <a:pt x="1455" y="932"/>
                  </a:cubicBezTo>
                  <a:cubicBezTo>
                    <a:pt x="1528" y="924"/>
                    <a:pt x="1544" y="799"/>
                    <a:pt x="1555" y="754"/>
                  </a:cubicBezTo>
                  <a:cubicBezTo>
                    <a:pt x="1580" y="654"/>
                    <a:pt x="1580" y="550"/>
                    <a:pt x="1644" y="465"/>
                  </a:cubicBezTo>
                  <a:cubicBezTo>
                    <a:pt x="1661" y="396"/>
                    <a:pt x="1644" y="342"/>
                    <a:pt x="1622" y="276"/>
                  </a:cubicBezTo>
                  <a:cubicBezTo>
                    <a:pt x="1618" y="265"/>
                    <a:pt x="1620" y="250"/>
                    <a:pt x="1611" y="243"/>
                  </a:cubicBezTo>
                  <a:cubicBezTo>
                    <a:pt x="1583" y="223"/>
                    <a:pt x="1561" y="196"/>
                    <a:pt x="1533" y="176"/>
                  </a:cubicBezTo>
                  <a:cubicBezTo>
                    <a:pt x="1519" y="166"/>
                    <a:pt x="1502" y="163"/>
                    <a:pt x="1488" y="154"/>
                  </a:cubicBezTo>
                  <a:cubicBezTo>
                    <a:pt x="1460" y="135"/>
                    <a:pt x="1441" y="102"/>
                    <a:pt x="1411" y="87"/>
                  </a:cubicBezTo>
                  <a:cubicBezTo>
                    <a:pt x="1347" y="54"/>
                    <a:pt x="1256" y="50"/>
                    <a:pt x="1188" y="43"/>
                  </a:cubicBezTo>
                  <a:cubicBezTo>
                    <a:pt x="1147" y="48"/>
                    <a:pt x="1104" y="47"/>
                    <a:pt x="1066" y="65"/>
                  </a:cubicBezTo>
                  <a:cubicBezTo>
                    <a:pt x="1025" y="84"/>
                    <a:pt x="989" y="119"/>
                    <a:pt x="944" y="121"/>
                  </a:cubicBezTo>
                  <a:cubicBezTo>
                    <a:pt x="367" y="143"/>
                    <a:pt x="520" y="0"/>
                    <a:pt x="366" y="154"/>
                  </a:cubicBezTo>
                  <a:close/>
                </a:path>
              </a:pathLst>
            </a:custGeom>
            <a:solidFill>
              <a:srgbClr val="FFFF00">
                <a:alpha val="50000"/>
              </a:srgbClr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200">
                <a:latin typeface="+mj-lt"/>
              </a:endParaRPr>
            </a:p>
          </p:txBody>
        </p:sp>
        <p:sp>
          <p:nvSpPr>
            <p:cNvPr id="85" name="Line 5"/>
            <p:cNvSpPr>
              <a:spLocks noChangeShapeType="1"/>
            </p:cNvSpPr>
            <p:nvPr/>
          </p:nvSpPr>
          <p:spPr bwMode="auto">
            <a:xfrm>
              <a:off x="3276600" y="3124200"/>
              <a:ext cx="609600" cy="2057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200">
                <a:latin typeface="+mj-lt"/>
              </a:endParaRPr>
            </a:p>
          </p:txBody>
        </p:sp>
        <p:sp>
          <p:nvSpPr>
            <p:cNvPr id="86" name="Line 6"/>
            <p:cNvSpPr>
              <a:spLocks noChangeShapeType="1"/>
            </p:cNvSpPr>
            <p:nvPr/>
          </p:nvSpPr>
          <p:spPr bwMode="auto">
            <a:xfrm flipV="1">
              <a:off x="5181600" y="3124200"/>
              <a:ext cx="152400" cy="1905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200">
                <a:latin typeface="+mj-lt"/>
              </a:endParaRPr>
            </a:p>
          </p:txBody>
        </p:sp>
        <p:sp>
          <p:nvSpPr>
            <p:cNvPr id="87" name="Text Box 7"/>
            <p:cNvSpPr txBox="1">
              <a:spLocks noChangeArrowheads="1"/>
            </p:cNvSpPr>
            <p:nvPr/>
          </p:nvSpPr>
          <p:spPr bwMode="auto">
            <a:xfrm>
              <a:off x="3780120" y="2186386"/>
              <a:ext cx="701109" cy="502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ko-KR" altLang="en-US" sz="1200" b="1">
                  <a:latin typeface="+mj-lt"/>
                </a:rPr>
                <a:t>모집단</a:t>
              </a:r>
            </a:p>
          </p:txBody>
        </p:sp>
        <p:sp>
          <p:nvSpPr>
            <p:cNvPr id="88" name="Text Box 8"/>
            <p:cNvSpPr txBox="1">
              <a:spLocks noChangeArrowheads="1"/>
            </p:cNvSpPr>
            <p:nvPr/>
          </p:nvSpPr>
          <p:spPr bwMode="auto">
            <a:xfrm>
              <a:off x="4244586" y="5081986"/>
              <a:ext cx="534179" cy="502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ko-KR" altLang="en-US" sz="1200" b="1">
                  <a:latin typeface="+mj-lt"/>
                </a:rPr>
                <a:t>표본</a:t>
              </a:r>
              <a:endParaRPr lang="ko-KR" altLang="en-US" sz="1200">
                <a:latin typeface="+mj-lt"/>
              </a:endParaRPr>
            </a:p>
          </p:txBody>
        </p:sp>
        <p:sp>
          <p:nvSpPr>
            <p:cNvPr id="89" name="Text Box 9"/>
            <p:cNvSpPr txBox="1">
              <a:spLocks noChangeArrowheads="1"/>
            </p:cNvSpPr>
            <p:nvPr/>
          </p:nvSpPr>
          <p:spPr bwMode="auto">
            <a:xfrm>
              <a:off x="2760195" y="3938986"/>
              <a:ext cx="572435" cy="502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ko-KR" sz="1200">
                  <a:latin typeface="+mj-lt"/>
                </a:rPr>
                <a:t>Data</a:t>
              </a:r>
            </a:p>
          </p:txBody>
        </p:sp>
        <p:sp>
          <p:nvSpPr>
            <p:cNvPr id="90" name="Text Box 10"/>
            <p:cNvSpPr txBox="1">
              <a:spLocks noChangeArrowheads="1"/>
            </p:cNvSpPr>
            <p:nvPr/>
          </p:nvSpPr>
          <p:spPr bwMode="auto">
            <a:xfrm>
              <a:off x="5463786" y="3862785"/>
              <a:ext cx="534179" cy="502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ko-KR" altLang="en-US" sz="1200">
                  <a:latin typeface="+mj-lt"/>
                </a:rPr>
                <a:t>추정</a:t>
              </a:r>
            </a:p>
          </p:txBody>
        </p:sp>
        <p:graphicFrame>
          <p:nvGraphicFramePr>
            <p:cNvPr id="91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22152490"/>
                </p:ext>
              </p:extLst>
            </p:nvPr>
          </p:nvGraphicFramePr>
          <p:xfrm>
            <a:off x="5091113" y="2286000"/>
            <a:ext cx="1019175" cy="631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9620" name="수식" r:id="rId3" imgW="368280" imgH="228600" progId="Equation.3">
                    <p:embed/>
                  </p:oleObj>
                </mc:Choice>
                <mc:Fallback>
                  <p:oleObj name="수식" r:id="rId3" imgW="36828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91113" y="2286000"/>
                          <a:ext cx="1019175" cy="6318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82127797"/>
                </p:ext>
              </p:extLst>
            </p:nvPr>
          </p:nvGraphicFramePr>
          <p:xfrm>
            <a:off x="4876800" y="5181600"/>
            <a:ext cx="762000" cy="574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9621" name="수식" r:id="rId5" imgW="304560" imgH="228600" progId="Equation.3">
                    <p:embed/>
                  </p:oleObj>
                </mc:Choice>
                <mc:Fallback>
                  <p:oleObj name="수식" r:id="rId5" imgW="30456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76800" y="5181600"/>
                          <a:ext cx="762000" cy="5746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3" name="Rectangle 14"/>
            <p:cNvSpPr>
              <a:spLocks noChangeArrowheads="1"/>
            </p:cNvSpPr>
            <p:nvPr/>
          </p:nvSpPr>
          <p:spPr bwMode="auto">
            <a:xfrm>
              <a:off x="304800" y="4595813"/>
              <a:ext cx="3200400" cy="15743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9pPr>
            </a:lstStyle>
            <a:p>
              <a:pPr algn="just" eaLnBrk="1" hangingPunct="1">
                <a:spcBef>
                  <a:spcPct val="20000"/>
                </a:spcBef>
                <a:buClr>
                  <a:srgbClr val="000000"/>
                </a:buClr>
                <a:buSzPct val="110000"/>
                <a:buFont typeface="Wingdings" pitchFamily="2" charset="2"/>
                <a:buNone/>
              </a:pPr>
              <a:r>
                <a:rPr lang="ko-KR" altLang="en-US" sz="1200" b="1" dirty="0" smtClean="0">
                  <a:latin typeface="+mj-lt"/>
                </a:rPr>
                <a:t>기술통계학</a:t>
              </a:r>
              <a:endParaRPr lang="en-US" altLang="ko-KR" sz="1200" b="1" dirty="0" smtClean="0">
                <a:latin typeface="+mj-lt"/>
              </a:endParaRPr>
            </a:p>
            <a:p>
              <a:pPr algn="just" eaLnBrk="1" hangingPunct="1">
                <a:spcBef>
                  <a:spcPct val="20000"/>
                </a:spcBef>
                <a:buClr>
                  <a:srgbClr val="000000"/>
                </a:buClr>
                <a:buSzPct val="110000"/>
                <a:buFont typeface="Wingdings" pitchFamily="2" charset="2"/>
                <a:buNone/>
              </a:pPr>
              <a:r>
                <a:rPr lang="ko-KR" altLang="en-US" sz="1200" b="1" dirty="0">
                  <a:latin typeface="+mj-lt"/>
                </a:rPr>
                <a:t>	통계자료를 적절하게 그림, 도표 또는 수치로 요약하고 그 특성을 기술하는 方法論</a:t>
              </a:r>
            </a:p>
          </p:txBody>
        </p:sp>
        <p:sp>
          <p:nvSpPr>
            <p:cNvPr id="94" name="Rectangle 15"/>
            <p:cNvSpPr>
              <a:spLocks noChangeArrowheads="1"/>
            </p:cNvSpPr>
            <p:nvPr/>
          </p:nvSpPr>
          <p:spPr bwMode="auto">
            <a:xfrm>
              <a:off x="5867400" y="4519614"/>
              <a:ext cx="2971800" cy="15743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9pPr>
            </a:lstStyle>
            <a:p>
              <a:pPr algn="just" eaLnBrk="1" hangingPunct="1">
                <a:spcBef>
                  <a:spcPct val="20000"/>
                </a:spcBef>
                <a:buClr>
                  <a:srgbClr val="000000"/>
                </a:buClr>
                <a:buSzPct val="110000"/>
                <a:buFont typeface="Wingdings" pitchFamily="2" charset="2"/>
                <a:buNone/>
              </a:pPr>
              <a:r>
                <a:rPr lang="ko-KR" altLang="en-US" sz="1200" b="1" dirty="0" smtClean="0">
                  <a:latin typeface="+mj-lt"/>
                </a:rPr>
                <a:t>추리통계학</a:t>
              </a:r>
              <a:endParaRPr lang="en-US" altLang="ko-KR" sz="1200" b="1" dirty="0" smtClean="0">
                <a:latin typeface="+mj-lt"/>
              </a:endParaRPr>
            </a:p>
            <a:p>
              <a:pPr algn="just" eaLnBrk="1" hangingPunct="1">
                <a:spcBef>
                  <a:spcPct val="20000"/>
                </a:spcBef>
                <a:buClr>
                  <a:srgbClr val="000000"/>
                </a:buClr>
                <a:buSzPct val="110000"/>
                <a:buFont typeface="Wingdings" pitchFamily="2" charset="2"/>
                <a:buNone/>
              </a:pPr>
              <a:r>
                <a:rPr lang="ko-KR" altLang="en-US" sz="1200" b="1" dirty="0">
                  <a:latin typeface="+mj-lt"/>
                </a:rPr>
                <a:t>	모집단에서 뽑은 표본을 통하여 모집단의 특성을 </a:t>
              </a:r>
              <a:r>
                <a:rPr lang="ko-KR" altLang="en-US" sz="1200" b="1" dirty="0" err="1" smtClean="0">
                  <a:latin typeface="+mj-lt"/>
                </a:rPr>
                <a:t>예축</a:t>
              </a:r>
              <a:r>
                <a:rPr lang="ko-KR" altLang="en-US" sz="1200" b="1" dirty="0" smtClean="0">
                  <a:latin typeface="+mj-lt"/>
                </a:rPr>
                <a:t> </a:t>
              </a:r>
              <a:r>
                <a:rPr lang="ko-KR" altLang="en-US" sz="1200" b="1" dirty="0">
                  <a:latin typeface="+mj-lt"/>
                </a:rPr>
                <a:t>또는 </a:t>
              </a:r>
              <a:r>
                <a:rPr lang="ko-KR" altLang="en-US" sz="1200" b="1" dirty="0" smtClean="0">
                  <a:latin typeface="+mj-lt"/>
                </a:rPr>
                <a:t>추축하는 </a:t>
              </a:r>
              <a:r>
                <a:rPr lang="ko-KR" altLang="en-US" sz="1200" b="1" dirty="0">
                  <a:latin typeface="+mj-lt"/>
                </a:rPr>
                <a:t>方法論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066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평균</a:t>
            </a:r>
            <a:r>
              <a:rPr lang="en-US" altLang="ko-KR" dirty="0" smtClean="0"/>
              <a:t>/</a:t>
            </a:r>
            <a:r>
              <a:rPr lang="ko-KR" altLang="en-US" dirty="0" smtClean="0"/>
              <a:t>표준편차</a:t>
            </a:r>
            <a:r>
              <a:rPr lang="en-US" altLang="ko-KR" dirty="0" smtClean="0"/>
              <a:t>/</a:t>
            </a:r>
            <a:r>
              <a:rPr lang="ko-KR" altLang="en-US" dirty="0" smtClean="0"/>
              <a:t> 분산 기호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평균 표준편차 분산 기호</a:t>
            </a:r>
            <a:endParaRPr lang="en-US" altLang="ko-KR" dirty="0"/>
          </a:p>
        </p:txBody>
      </p:sp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638" y="4941168"/>
            <a:ext cx="6015697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234</a:t>
            </a:fld>
            <a:endParaRPr lang="ko-KR" altLang="en-US"/>
          </a:p>
        </p:txBody>
      </p:sp>
      <p:pic>
        <p:nvPicPr>
          <p:cNvPr id="2273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639" y="2348880"/>
            <a:ext cx="5972175" cy="2419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038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통계 데이터의 정리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 </a:t>
            </a:r>
            <a:r>
              <a:rPr lang="en-US" altLang="ko-KR" sz="4800" dirty="0" smtClean="0"/>
              <a:t/>
            </a:r>
            <a:br>
              <a:rPr lang="en-US" altLang="ko-KR" sz="4800" dirty="0" smtClean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05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모집단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35283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모집단</a:t>
            </a:r>
            <a:r>
              <a:rPr lang="en-US" altLang="ko-KR" dirty="0"/>
              <a:t>(</a:t>
            </a:r>
            <a:r>
              <a:rPr lang="ko-KR" altLang="en-US" dirty="0"/>
              <a:t>母集團</a:t>
            </a:r>
            <a:r>
              <a:rPr lang="en-US" altLang="ko-KR" dirty="0"/>
              <a:t>, </a:t>
            </a:r>
            <a:r>
              <a:rPr lang="en-US" altLang="ko-KR" dirty="0" smtClean="0"/>
              <a:t>population </a:t>
            </a:r>
            <a:r>
              <a:rPr lang="en-US" altLang="ko-KR" dirty="0"/>
              <a:t>or universe)</a:t>
            </a:r>
            <a:r>
              <a:rPr lang="ko-KR" altLang="en-US" dirty="0"/>
              <a:t>이란 정보를 얻고자 하는 관심 대상의 전체집합을 말한다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모집단은 </a:t>
            </a:r>
            <a:r>
              <a:rPr lang="ko-KR" altLang="en-US" dirty="0"/>
              <a:t>우리가 무엇을 알려고 하느냐에 따라 다르게 정의되기 때문에 모집단을 명확하게 정의하는 것은 매우 중요하다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15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75252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/>
              <a:t>모수</a:t>
            </a:r>
            <a:r>
              <a:rPr lang="en-US" altLang="ko-KR" dirty="0"/>
              <a:t>(parameter) : </a:t>
            </a:r>
            <a:r>
              <a:rPr lang="ko-KR" altLang="en-US" dirty="0"/>
              <a:t>모집단의 특성을 나타내는 양적인 값으로 고유한 상수로 나타낸다</a:t>
            </a:r>
            <a:r>
              <a:rPr lang="en-US" altLang="ko-KR" dirty="0" smtClean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237</a:t>
            </a:fld>
            <a:endParaRPr lang="ko-KR" altLang="en-US"/>
          </a:p>
        </p:txBody>
      </p:sp>
      <p:pic>
        <p:nvPicPr>
          <p:cNvPr id="263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645024"/>
            <a:ext cx="3384375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54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표</a:t>
            </a:r>
            <a:r>
              <a:rPr lang="ko-KR" altLang="en-US" dirty="0"/>
              <a:t>본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8965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표본</a:t>
            </a:r>
            <a:r>
              <a:rPr lang="en-US" altLang="ko-KR" dirty="0"/>
              <a:t>(sample)</a:t>
            </a:r>
            <a:r>
              <a:rPr lang="ko-KR" altLang="en-US" dirty="0"/>
              <a:t>은 모집단</a:t>
            </a:r>
            <a:r>
              <a:rPr lang="en-US" altLang="ko-KR" dirty="0"/>
              <a:t>(population)</a:t>
            </a:r>
            <a:r>
              <a:rPr lang="ko-KR" altLang="en-US" dirty="0"/>
              <a:t>의 부분집합이다</a:t>
            </a:r>
            <a:r>
              <a:rPr lang="en-US" altLang="ko-KR" dirty="0"/>
              <a:t>. </a:t>
            </a:r>
            <a:r>
              <a:rPr lang="ko-KR" altLang="en-US" dirty="0"/>
              <a:t>전형적으로</a:t>
            </a:r>
            <a:r>
              <a:rPr lang="en-US" altLang="ko-KR" dirty="0"/>
              <a:t>, </a:t>
            </a:r>
            <a:r>
              <a:rPr lang="ko-KR" altLang="en-US" dirty="0"/>
              <a:t>모집단은 매우 크며</a:t>
            </a:r>
            <a:r>
              <a:rPr lang="en-US" altLang="ko-KR" dirty="0"/>
              <a:t>, </a:t>
            </a:r>
            <a:r>
              <a:rPr lang="ko-KR" altLang="en-US" dirty="0"/>
              <a:t>모집단의 모든 값에 대해 전수조사</a:t>
            </a:r>
            <a:r>
              <a:rPr lang="en-US" altLang="ko-KR" dirty="0"/>
              <a:t>(census)</a:t>
            </a:r>
            <a:r>
              <a:rPr lang="ko-KR" altLang="en-US" dirty="0"/>
              <a:t>나 전부 조사</a:t>
            </a:r>
            <a:r>
              <a:rPr lang="en-US" altLang="ko-KR" dirty="0"/>
              <a:t>(complete enumeration)</a:t>
            </a:r>
            <a:r>
              <a:rPr lang="ko-KR" altLang="en-US" dirty="0"/>
              <a:t>을 하는 것은 실용적이지 않거나 불가능하다</a:t>
            </a:r>
            <a:r>
              <a:rPr lang="en-US" altLang="ko-KR" dirty="0"/>
              <a:t>.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19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표집</a:t>
            </a:r>
            <a:r>
              <a:rPr lang="ko-KR" altLang="en-US" dirty="0" smtClean="0"/>
              <a:t> </a:t>
            </a:r>
            <a:r>
              <a:rPr lang="en-US" altLang="ko-KR" dirty="0" smtClean="0"/>
              <a:t>:sampling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8965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표본은 </a:t>
            </a:r>
            <a:r>
              <a:rPr lang="ko-KR" altLang="en-US" dirty="0"/>
              <a:t>다룰 수 있을만한 크기의 부분 집합을 나타낸다</a:t>
            </a:r>
            <a:r>
              <a:rPr lang="en-US" altLang="ko-KR" dirty="0"/>
              <a:t>. </a:t>
            </a:r>
            <a:r>
              <a:rPr lang="ko-KR" altLang="en-US" dirty="0" smtClean="0"/>
              <a:t>표본이 얻어지면 모집단으로부터 얻은 표본에 대해 추론</a:t>
            </a:r>
            <a:r>
              <a:rPr lang="en-US" altLang="ko-KR" dirty="0" smtClean="0"/>
              <a:t>(inference) </a:t>
            </a:r>
            <a:r>
              <a:rPr lang="ko-KR" altLang="en-US" dirty="0" smtClean="0"/>
              <a:t>또는 </a:t>
            </a:r>
            <a:r>
              <a:rPr lang="ko-KR" altLang="en-US" dirty="0" err="1" smtClean="0"/>
              <a:t>외삽법</a:t>
            </a:r>
            <a:r>
              <a:rPr lang="en-US" altLang="ko-KR" dirty="0" smtClean="0"/>
              <a:t>(extrapolation)</a:t>
            </a:r>
            <a:r>
              <a:rPr lang="ko-KR" altLang="en-US" dirty="0" smtClean="0"/>
              <a:t>을 하기 위하여 통계적 계산이 수행된다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표본으로부터 이러한 정보를 얻기 위한 과정</a:t>
            </a:r>
            <a:r>
              <a:rPr lang="en-US" altLang="ko-KR" dirty="0" smtClean="0"/>
              <a:t>(process)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표집</a:t>
            </a:r>
            <a:r>
              <a:rPr lang="en-US" altLang="ko-KR" dirty="0" smtClean="0"/>
              <a:t>(sampling)</a:t>
            </a:r>
            <a:r>
              <a:rPr lang="ko-KR" altLang="en-US" dirty="0" smtClean="0"/>
              <a:t>이라고 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10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급수의 </a:t>
            </a:r>
            <a:r>
              <a:rPr lang="ko-KR" altLang="en-US" dirty="0"/>
              <a:t>일반적인 성질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 </a:t>
            </a:r>
            <a:r>
              <a:rPr lang="ko-KR" altLang="en-US" dirty="0" smtClean="0"/>
              <a:t>급수 내에 곱과 나눗셈에 대해서는  </a:t>
            </a:r>
            <a:r>
              <a:rPr lang="el-GR" altLang="ko-KR" dirty="0" smtClean="0"/>
              <a:t>Σ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배분할 수 없음</a:t>
            </a:r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4302832" y="5085184"/>
            <a:ext cx="3024336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급수의 나눗셈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83968" y="3933056"/>
            <a:ext cx="3024336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급수의 곱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648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717032"/>
            <a:ext cx="2736304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32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통계</a:t>
            </a:r>
            <a:r>
              <a:rPr lang="ko-KR" altLang="en-US" dirty="0"/>
              <a:t>량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75252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통계량</a:t>
            </a:r>
            <a:r>
              <a:rPr lang="en-US" altLang="ko-KR" dirty="0" smtClean="0"/>
              <a:t>(Statistic)</a:t>
            </a:r>
            <a:r>
              <a:rPr lang="ko-KR" altLang="en-US" dirty="0" smtClean="0"/>
              <a:t>은 표본으로부터 계산되는 표본의 </a:t>
            </a:r>
            <a:r>
              <a:rPr lang="ko-KR" altLang="en-US" dirty="0" err="1" smtClean="0"/>
              <a:t>튻어값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관축가능한</a:t>
            </a:r>
            <a:r>
              <a:rPr lang="ko-KR" altLang="en-US" dirty="0" smtClean="0"/>
              <a:t> 확률변수들의 </a:t>
            </a:r>
            <a:r>
              <a:rPr lang="ko-KR" altLang="en-US" dirty="0" err="1" smtClean="0"/>
              <a:t>실수값</a:t>
            </a:r>
            <a:r>
              <a:rPr lang="ko-KR" altLang="en-US" dirty="0" smtClean="0"/>
              <a:t> 함수로 통계량은 확률변수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240</a:t>
            </a:fld>
            <a:endParaRPr lang="ko-KR" altLang="en-US"/>
          </a:p>
        </p:txBody>
      </p:sp>
      <p:pic>
        <p:nvPicPr>
          <p:cNvPr id="263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573016"/>
            <a:ext cx="3816424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656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표본분</a:t>
            </a:r>
            <a:r>
              <a:rPr lang="ko-KR" altLang="en-US" dirty="0"/>
              <a:t>포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75252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표본분포</a:t>
            </a:r>
            <a:r>
              <a:rPr lang="en-US" altLang="ko-KR" dirty="0" smtClean="0"/>
              <a:t>(Sampling Distribution)</a:t>
            </a:r>
            <a:r>
              <a:rPr lang="ko-KR" altLang="en-US" dirty="0" smtClean="0"/>
              <a:t>는 한 모집단에서 같은 크기로 뽑을 수 있는 모든 표본에서 통계량을 계산할 때 이 통계량이 이루는 확률분포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81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수리적 통계</a:t>
            </a:r>
            <a:r>
              <a:rPr lang="ko-KR" altLang="en-US" dirty="0"/>
              <a:t> 변수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896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이산형</a:t>
            </a:r>
            <a:r>
              <a:rPr lang="ko-KR" altLang="en-US" dirty="0" smtClean="0"/>
              <a:t> </a:t>
            </a:r>
            <a:r>
              <a:rPr lang="ko-KR" altLang="en-US" dirty="0"/>
              <a:t>변수 </a:t>
            </a:r>
            <a:r>
              <a:rPr lang="en-US" altLang="ko-KR" dirty="0"/>
              <a:t>(discrete variable) : </a:t>
            </a:r>
            <a:r>
              <a:rPr lang="ko-KR" altLang="en-US" dirty="0"/>
              <a:t>남</a:t>
            </a:r>
            <a:r>
              <a:rPr lang="en-US" altLang="ko-KR" dirty="0"/>
              <a:t>/</a:t>
            </a:r>
            <a:r>
              <a:rPr lang="ko-KR" altLang="en-US" dirty="0"/>
              <a:t>녀</a:t>
            </a:r>
            <a:r>
              <a:rPr lang="en-US" altLang="ko-KR" dirty="0"/>
              <a:t>, </a:t>
            </a:r>
            <a:r>
              <a:rPr lang="ko-KR" altLang="en-US" dirty="0"/>
              <a:t>자동차 종류 등과 같이 연속성이 없는 </a:t>
            </a:r>
            <a:r>
              <a:rPr lang="ko-KR" altLang="en-US" dirty="0" smtClean="0"/>
              <a:t>변수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ko-KR" altLang="en-US" dirty="0" err="1"/>
              <a:t>연속형</a:t>
            </a:r>
            <a:r>
              <a:rPr lang="ko-KR" altLang="en-US" dirty="0"/>
              <a:t> 변수 </a:t>
            </a:r>
            <a:r>
              <a:rPr lang="en-US" altLang="ko-KR" dirty="0"/>
              <a:t>(continuous variable) : </a:t>
            </a:r>
            <a:r>
              <a:rPr lang="ko-KR" altLang="en-US" dirty="0"/>
              <a:t>키</a:t>
            </a:r>
            <a:r>
              <a:rPr lang="en-US" altLang="ko-KR" dirty="0"/>
              <a:t>, </a:t>
            </a:r>
            <a:r>
              <a:rPr lang="ko-KR" altLang="en-US" dirty="0" err="1"/>
              <a:t>몸무게등</a:t>
            </a:r>
            <a:r>
              <a:rPr lang="ko-KR" altLang="en-US" dirty="0"/>
              <a:t> 실수와 같이 </a:t>
            </a:r>
            <a:r>
              <a:rPr lang="ko-KR" altLang="en-US" dirty="0" err="1"/>
              <a:t>쪼게면</a:t>
            </a:r>
            <a:r>
              <a:rPr lang="ko-KR" altLang="en-US" dirty="0"/>
              <a:t> </a:t>
            </a:r>
            <a:r>
              <a:rPr lang="ko-KR" altLang="en-US" dirty="0" err="1"/>
              <a:t>쪼겔수록</a:t>
            </a:r>
            <a:r>
              <a:rPr lang="ko-KR" altLang="en-US" dirty="0"/>
              <a:t> 무한히 </a:t>
            </a:r>
            <a:r>
              <a:rPr lang="ko-KR" altLang="en-US" dirty="0" err="1"/>
              <a:t>쪼게지는</a:t>
            </a:r>
            <a:r>
              <a:rPr lang="ko-KR" altLang="en-US" dirty="0"/>
              <a:t> 연속된 변수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03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분석적  통계</a:t>
            </a:r>
            <a:r>
              <a:rPr lang="ko-KR" altLang="en-US" dirty="0"/>
              <a:t> 변수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6085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측</a:t>
            </a:r>
            <a:r>
              <a:rPr lang="ko-KR" altLang="en-US" dirty="0" err="1" smtClean="0"/>
              <a:t>정형변수</a:t>
            </a:r>
            <a:r>
              <a:rPr lang="en-US" altLang="ko-KR" dirty="0" smtClean="0"/>
              <a:t>(metric) :  </a:t>
            </a:r>
            <a:r>
              <a:rPr lang="ko-KR" altLang="en-US" dirty="0" smtClean="0"/>
              <a:t>셀 수 있거나 </a:t>
            </a:r>
            <a:r>
              <a:rPr lang="ko-KR" altLang="en-US" dirty="0"/>
              <a:t>측</a:t>
            </a:r>
            <a:r>
              <a:rPr lang="ko-KR" altLang="en-US" dirty="0" smtClean="0"/>
              <a:t>정 가능한 특성을  측정한 변수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err="1" smtClean="0"/>
              <a:t>분류형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순서</a:t>
            </a:r>
            <a:r>
              <a:rPr lang="ko-KR" altLang="en-US" dirty="0" err="1"/>
              <a:t>형</a:t>
            </a:r>
            <a:r>
              <a:rPr lang="ko-KR" altLang="en-US" dirty="0" smtClean="0"/>
              <a:t> 변수</a:t>
            </a:r>
            <a:r>
              <a:rPr lang="en-US" altLang="ko-KR" dirty="0" smtClean="0"/>
              <a:t>(non-metric) :  </a:t>
            </a:r>
            <a:r>
              <a:rPr lang="ko-KR" altLang="en-US" dirty="0" smtClean="0"/>
              <a:t>개체를 분류하기 위해 </a:t>
            </a:r>
            <a:r>
              <a:rPr lang="ko-KR" altLang="en-US" dirty="0"/>
              <a:t>측</a:t>
            </a:r>
            <a:r>
              <a:rPr lang="ko-KR" altLang="en-US" dirty="0" smtClean="0"/>
              <a:t>정된 변수</a:t>
            </a:r>
            <a:endParaRPr lang="en-US" altLang="ko-KR" dirty="0" smtClean="0"/>
          </a:p>
          <a:p>
            <a:pPr marL="32004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err="1" smtClean="0"/>
              <a:t>명목형</a:t>
            </a:r>
            <a:r>
              <a:rPr lang="en-US" altLang="ko-KR" dirty="0" smtClean="0"/>
              <a:t>(nominal) : </a:t>
            </a:r>
            <a:r>
              <a:rPr lang="ko-KR" altLang="en-US" dirty="0" smtClean="0"/>
              <a:t>범주의 크기 순서가 없는 경우</a:t>
            </a:r>
            <a:endParaRPr lang="en-US" altLang="ko-KR" dirty="0" smtClean="0"/>
          </a:p>
          <a:p>
            <a:pPr marL="32004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err="1" smtClean="0"/>
              <a:t>순서형</a:t>
            </a:r>
            <a:r>
              <a:rPr lang="en-US" altLang="ko-KR" dirty="0"/>
              <a:t>(</a:t>
            </a:r>
            <a:r>
              <a:rPr lang="en-US" altLang="ko-KR" dirty="0" smtClean="0"/>
              <a:t>ordinal) : </a:t>
            </a:r>
            <a:r>
              <a:rPr lang="ko-KR" altLang="en-US" dirty="0" smtClean="0"/>
              <a:t>범주의 크기 순서가 있는 경우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52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가설검</a:t>
            </a:r>
            <a:r>
              <a:rPr lang="ko-KR" altLang="en-US" dirty="0"/>
              <a:t>증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752528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가설의 </a:t>
            </a:r>
            <a:r>
              <a:rPr lang="ko-KR" altLang="en-US" dirty="0"/>
              <a:t>검정</a:t>
            </a:r>
            <a:r>
              <a:rPr lang="en-US" altLang="ko-KR" dirty="0"/>
              <a:t>(test of hypotheses) : </a:t>
            </a:r>
            <a:r>
              <a:rPr lang="ko-KR" altLang="en-US" dirty="0" err="1"/>
              <a:t>모수의</a:t>
            </a:r>
            <a:r>
              <a:rPr lang="ko-KR" altLang="en-US" dirty="0"/>
              <a:t> 값의 범위를 규정하는 </a:t>
            </a:r>
            <a:r>
              <a:rPr lang="ko-KR" altLang="en-US" dirty="0" err="1"/>
              <a:t>두개의</a:t>
            </a:r>
            <a:r>
              <a:rPr lang="ko-KR" altLang="en-US" dirty="0"/>
              <a:t> 가설을 세우고</a:t>
            </a:r>
            <a:r>
              <a:rPr lang="en-US" altLang="ko-KR" dirty="0"/>
              <a:t>, </a:t>
            </a:r>
            <a:r>
              <a:rPr lang="ko-KR" altLang="en-US" dirty="0"/>
              <a:t>이들 중 어느 것이 참인지를 표본의 결과로 부터 판단하는 </a:t>
            </a:r>
            <a:r>
              <a:rPr lang="ko-KR" altLang="en-US" dirty="0" smtClean="0"/>
              <a:t>것</a:t>
            </a:r>
            <a:endParaRPr lang="ko-KR" altLang="en-US" dirty="0"/>
          </a:p>
          <a:p>
            <a:pPr marL="320040" lvl="1" indent="0">
              <a:lnSpc>
                <a:spcPct val="120000"/>
              </a:lnSpc>
              <a:buNone/>
            </a:pPr>
            <a:r>
              <a:rPr lang="en-US" altLang="ko-KR" dirty="0"/>
              <a:t>1. </a:t>
            </a:r>
            <a:r>
              <a:rPr lang="ko-KR" altLang="en-US" dirty="0"/>
              <a:t>자연</a:t>
            </a:r>
            <a:r>
              <a:rPr lang="en-US" altLang="ko-KR" dirty="0"/>
              <a:t>, </a:t>
            </a:r>
            <a:r>
              <a:rPr lang="ko-KR" altLang="en-US" dirty="0"/>
              <a:t>사회 현상을 관찰하여 이론을 세운다</a:t>
            </a:r>
            <a:r>
              <a:rPr lang="en-US" altLang="ko-KR" dirty="0"/>
              <a:t>.(</a:t>
            </a:r>
            <a:r>
              <a:rPr lang="ko-KR" altLang="en-US" dirty="0"/>
              <a:t>가설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320040" lvl="1" indent="0">
              <a:lnSpc>
                <a:spcPct val="120000"/>
              </a:lnSpc>
              <a:buNone/>
            </a:pPr>
            <a:r>
              <a:rPr lang="en-US" altLang="ko-KR" dirty="0"/>
              <a:t>2. </a:t>
            </a:r>
            <a:r>
              <a:rPr lang="ko-KR" altLang="en-US" dirty="0"/>
              <a:t>실험</a:t>
            </a:r>
            <a:r>
              <a:rPr lang="en-US" altLang="ko-KR" dirty="0"/>
              <a:t>, </a:t>
            </a:r>
            <a:r>
              <a:rPr lang="ko-KR" altLang="en-US" dirty="0"/>
              <a:t>조사를 통해 실제 현상을 관찰한다</a:t>
            </a:r>
            <a:r>
              <a:rPr lang="en-US" altLang="ko-KR" dirty="0"/>
              <a:t>. (</a:t>
            </a:r>
            <a:r>
              <a:rPr lang="ko-KR" altLang="en-US" dirty="0"/>
              <a:t>표본 추출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320040" lvl="1" indent="0">
              <a:lnSpc>
                <a:spcPct val="120000"/>
              </a:lnSpc>
              <a:buNone/>
            </a:pPr>
            <a:r>
              <a:rPr lang="en-US" altLang="ko-KR" dirty="0"/>
              <a:t>3. </a:t>
            </a:r>
            <a:r>
              <a:rPr lang="ko-KR" altLang="en-US" dirty="0"/>
              <a:t>실제 관찰 결과가 이론에서 </a:t>
            </a:r>
            <a:r>
              <a:rPr lang="ko-KR" altLang="en-US" dirty="0" err="1" smtClean="0"/>
              <a:t>예축되는</a:t>
            </a:r>
            <a:r>
              <a:rPr lang="ko-KR" altLang="en-US" dirty="0" smtClean="0"/>
              <a:t> </a:t>
            </a:r>
            <a:r>
              <a:rPr lang="ko-KR" altLang="en-US" dirty="0"/>
              <a:t>것과 부합하는지 판단한다</a:t>
            </a:r>
            <a:r>
              <a:rPr lang="en-US" altLang="ko-KR" dirty="0"/>
              <a:t>.(</a:t>
            </a:r>
            <a:r>
              <a:rPr lang="ko-KR" altLang="en-US" dirty="0"/>
              <a:t>가설 검정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320040" lvl="1" indent="0">
              <a:lnSpc>
                <a:spcPct val="120000"/>
              </a:lnSpc>
              <a:buNone/>
            </a:pPr>
            <a:r>
              <a:rPr lang="en-US" altLang="ko-KR" dirty="0"/>
              <a:t>4. </a:t>
            </a:r>
            <a:r>
              <a:rPr lang="ko-KR" altLang="en-US" dirty="0"/>
              <a:t>부합되면 </a:t>
            </a:r>
            <a:r>
              <a:rPr lang="en-US" altLang="ko-KR" dirty="0"/>
              <a:t>1</a:t>
            </a:r>
            <a:r>
              <a:rPr lang="ko-KR" altLang="en-US" dirty="0"/>
              <a:t>번의 이론을 사실로 판단하고</a:t>
            </a:r>
            <a:r>
              <a:rPr lang="en-US" altLang="ko-KR" dirty="0"/>
              <a:t>, </a:t>
            </a:r>
            <a:r>
              <a:rPr lang="ko-KR" altLang="en-US" dirty="0"/>
              <a:t>아니면 탐구를 반복한다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04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모수의</a:t>
            </a:r>
            <a:r>
              <a:rPr lang="ko-KR" altLang="en-US" dirty="0" smtClean="0"/>
              <a:t> 추정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75252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추정</a:t>
            </a:r>
            <a:r>
              <a:rPr lang="en-US" altLang="ko-KR" dirty="0"/>
              <a:t>(estimation) : </a:t>
            </a:r>
            <a:r>
              <a:rPr lang="ko-KR" altLang="en-US" dirty="0"/>
              <a:t>미지의 </a:t>
            </a:r>
            <a:r>
              <a:rPr lang="ko-KR" altLang="en-US" dirty="0" err="1"/>
              <a:t>모수의</a:t>
            </a:r>
            <a:r>
              <a:rPr lang="ko-KR" altLang="en-US" dirty="0"/>
              <a:t> 값이 얼마인지</a:t>
            </a:r>
            <a:r>
              <a:rPr lang="en-US" altLang="ko-KR" dirty="0"/>
              <a:t>, </a:t>
            </a:r>
            <a:r>
              <a:rPr lang="ko-KR" altLang="en-US" dirty="0"/>
              <a:t>또는 어떤 </a:t>
            </a:r>
            <a:r>
              <a:rPr lang="ko-KR" altLang="en-US" dirty="0" err="1"/>
              <a:t>범위내에</a:t>
            </a:r>
            <a:r>
              <a:rPr lang="ko-KR" altLang="en-US" dirty="0"/>
              <a:t> 있는지 표본결과로 부터 </a:t>
            </a:r>
            <a:r>
              <a:rPr lang="ko-KR" altLang="en-US" dirty="0" smtClean="0"/>
              <a:t>추축하는 것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245</a:t>
            </a:fld>
            <a:endParaRPr lang="ko-KR" altLang="en-US"/>
          </a:p>
        </p:txBody>
      </p:sp>
      <p:pic>
        <p:nvPicPr>
          <p:cNvPr id="262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501008"/>
            <a:ext cx="3168352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2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496952"/>
            <a:ext cx="5112568" cy="26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545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신뢰수준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752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신뢰수준</a:t>
            </a:r>
            <a:endParaRPr lang="en-US" altLang="ko-KR" dirty="0"/>
          </a:p>
          <a:p>
            <a:pPr marL="320040" lvl="1" indent="0">
              <a:buNone/>
            </a:pPr>
            <a:r>
              <a:rPr lang="ko-KR" altLang="en-US" dirty="0"/>
              <a:t>어떤 </a:t>
            </a:r>
            <a:r>
              <a:rPr lang="ko-KR" altLang="en-US" dirty="0" err="1"/>
              <a:t>모수가</a:t>
            </a:r>
            <a:r>
              <a:rPr lang="ko-KR" altLang="en-US" dirty="0"/>
              <a:t> 신뢰구간에 속할 </a:t>
            </a:r>
            <a:r>
              <a:rPr lang="ko-KR" altLang="en-US" dirty="0" smtClean="0"/>
              <a:t>확률</a:t>
            </a:r>
            <a:endParaRPr lang="ko-KR" altLang="en-US" dirty="0"/>
          </a:p>
          <a:p>
            <a:pPr marL="320040" lvl="1" indent="0">
              <a:buNone/>
            </a:pPr>
            <a:r>
              <a:rPr lang="ko-KR" altLang="en-US" dirty="0"/>
              <a:t>추정 구간에 그 모집단 </a:t>
            </a:r>
            <a:r>
              <a:rPr lang="ko-KR" altLang="en-US" dirty="0" err="1"/>
              <a:t>특성값의</a:t>
            </a:r>
            <a:r>
              <a:rPr lang="ko-KR" altLang="en-US" dirty="0"/>
              <a:t> 참값이 존재할 확률</a:t>
            </a:r>
          </a:p>
          <a:p>
            <a:pPr marL="320040" lvl="1" indent="0">
              <a:buNone/>
            </a:pPr>
            <a:r>
              <a:rPr lang="ko-KR" altLang="en-US" dirty="0"/>
              <a:t>구간 </a:t>
            </a:r>
            <a:r>
              <a:rPr lang="ko-KR" altLang="en-US" dirty="0" err="1"/>
              <a:t>추정량이</a:t>
            </a:r>
            <a:r>
              <a:rPr lang="ko-KR" altLang="en-US" dirty="0"/>
              <a:t> 모집단의 </a:t>
            </a:r>
            <a:r>
              <a:rPr lang="ko-KR" altLang="en-US" dirty="0" err="1"/>
              <a:t>모수를</a:t>
            </a:r>
            <a:r>
              <a:rPr lang="ko-KR" altLang="en-US" dirty="0"/>
              <a:t> 포함하게 될 확률</a:t>
            </a:r>
          </a:p>
          <a:p>
            <a:pPr marL="320040" lvl="1" indent="0">
              <a:buNone/>
            </a:pPr>
            <a:r>
              <a:rPr lang="ko-KR" altLang="en-US" dirty="0"/>
              <a:t>범위</a:t>
            </a:r>
            <a:r>
              <a:rPr lang="en-US" altLang="ko-KR" dirty="0"/>
              <a:t>: 0% ~ 100</a:t>
            </a:r>
            <a:r>
              <a:rPr lang="en-US" altLang="ko-KR" dirty="0" smtClean="0"/>
              <a:t>%</a:t>
            </a:r>
            <a:r>
              <a:rPr lang="ko-KR" altLang="en-US" dirty="0" smtClean="0"/>
              <a:t>가 </a:t>
            </a:r>
            <a:r>
              <a:rPr lang="ko-KR" altLang="en-US" dirty="0"/>
              <a:t>가능</a:t>
            </a:r>
          </a:p>
          <a:p>
            <a:pPr marL="320040" lvl="1" indent="0">
              <a:buNone/>
            </a:pPr>
            <a:r>
              <a:rPr lang="ko-KR" altLang="en-US" dirty="0"/>
              <a:t>보통 </a:t>
            </a:r>
            <a:r>
              <a:rPr lang="en-US" altLang="ko-KR" dirty="0"/>
              <a:t>95</a:t>
            </a:r>
            <a:r>
              <a:rPr lang="en-US" altLang="ko-KR" dirty="0" smtClean="0"/>
              <a:t>%</a:t>
            </a:r>
            <a:r>
              <a:rPr lang="ko-KR" altLang="en-US" dirty="0" smtClean="0"/>
              <a:t>를 사용함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81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신뢰구간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952328"/>
          </a:xfrm>
        </p:spPr>
        <p:txBody>
          <a:bodyPr>
            <a:normAutofit/>
          </a:bodyPr>
          <a:lstStyle/>
          <a:p>
            <a:pPr marL="0" lvl="1" indent="0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r>
              <a:rPr lang="ko-KR" altLang="en-US" sz="2900" dirty="0" smtClean="0"/>
              <a:t>신뢰구간</a:t>
            </a:r>
            <a:endParaRPr lang="en-US" altLang="ko-KR" sz="2900" dirty="0"/>
          </a:p>
          <a:p>
            <a:pPr marL="320040" lvl="1" indent="0">
              <a:buNone/>
            </a:pPr>
            <a:r>
              <a:rPr lang="ko-KR" altLang="en-US" dirty="0"/>
              <a:t>신뢰수준의 확률로 모평균을 포함하는 구간</a:t>
            </a:r>
          </a:p>
          <a:p>
            <a:pPr marL="320040" lvl="1" indent="0">
              <a:buNone/>
            </a:pPr>
            <a:r>
              <a:rPr lang="ko-KR" altLang="en-US" dirty="0" err="1"/>
              <a:t>모수가</a:t>
            </a:r>
            <a:r>
              <a:rPr lang="ko-KR" altLang="en-US" dirty="0"/>
              <a:t> 어느 범위 안에 있는지를 확률적으로 보여주는 방법</a:t>
            </a:r>
          </a:p>
          <a:p>
            <a:pPr marL="320040" lvl="1" indent="0">
              <a:buNone/>
            </a:pPr>
            <a:r>
              <a:rPr lang="en-US" altLang="ko-KR" dirty="0"/>
              <a:t>P(U&lt;θ&lt;V)=0.95P(U&lt;θ&lt;V)=0.95</a:t>
            </a:r>
            <a:endParaRPr lang="ko-KR" altLang="en-US" dirty="0"/>
          </a:p>
          <a:p>
            <a:pPr marL="320040" lvl="1" indent="0">
              <a:buNone/>
            </a:pPr>
            <a:r>
              <a:rPr lang="ko-KR" altLang="en-US" dirty="0"/>
              <a:t>→ 신뢰구간</a:t>
            </a:r>
            <a:r>
              <a:rPr lang="en-US" altLang="ko-KR" dirty="0"/>
              <a:t>: U ~ V→ </a:t>
            </a:r>
            <a:r>
              <a:rPr lang="ko-KR" altLang="en-US" dirty="0"/>
              <a:t>신뢰수준</a:t>
            </a:r>
            <a:r>
              <a:rPr lang="en-US" altLang="ko-KR" dirty="0"/>
              <a:t>: 95%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68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데이터의 정리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44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도수분포표 </a:t>
            </a:r>
            <a:r>
              <a:rPr lang="en-US" altLang="ko-KR" dirty="0"/>
              <a:t>(frequency table)</a:t>
            </a:r>
            <a:endParaRPr lang="ko-KR" altLang="en-US" b="1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896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도수분포표 </a:t>
            </a:r>
            <a:r>
              <a:rPr lang="en-US" altLang="ko-KR" dirty="0"/>
              <a:t>(frequency table) : </a:t>
            </a:r>
            <a:r>
              <a:rPr lang="ko-KR" altLang="en-US" dirty="0"/>
              <a:t>빈도수 분포표라고도 하는데</a:t>
            </a:r>
            <a:r>
              <a:rPr lang="en-US" altLang="ko-KR" dirty="0"/>
              <a:t>, </a:t>
            </a:r>
            <a:r>
              <a:rPr lang="ko-KR" altLang="en-US" dirty="0" err="1"/>
              <a:t>연속형</a:t>
            </a:r>
            <a:r>
              <a:rPr lang="ko-KR" altLang="en-US" dirty="0"/>
              <a:t> 변수의 경우 히스토그램 처럼 구간을 나눠서 그래프가 아니라 테이블로 표현한 거나</a:t>
            </a:r>
            <a:r>
              <a:rPr lang="en-US" altLang="ko-KR" dirty="0"/>
              <a:t>, </a:t>
            </a:r>
            <a:r>
              <a:rPr lang="ko-KR" altLang="en-US" dirty="0" err="1"/>
              <a:t>이산형</a:t>
            </a:r>
            <a:r>
              <a:rPr lang="ko-KR" altLang="en-US" dirty="0"/>
              <a:t> 변수의 경우 각 변수의 값을 테이블로 표현한 것을  도수 분포표 라고 한다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70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유한급수 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무한급수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/>
              <a:t> 수열의 모든 항을 더한 것이다</a:t>
            </a:r>
            <a:r>
              <a:rPr lang="en-US" altLang="ko-KR" dirty="0"/>
              <a:t>. </a:t>
            </a:r>
            <a:r>
              <a:rPr lang="ko-KR" altLang="en-US" dirty="0"/>
              <a:t>항의 개수가 유한한 유한 급수</a:t>
            </a:r>
            <a:r>
              <a:rPr lang="en-US" altLang="ko-KR" dirty="0"/>
              <a:t>(</a:t>
            </a:r>
            <a:r>
              <a:rPr lang="ko-KR" altLang="en-US" dirty="0"/>
              <a:t>有限級數</a:t>
            </a:r>
            <a:r>
              <a:rPr lang="en-US" altLang="ko-KR" dirty="0"/>
              <a:t>, </a:t>
            </a:r>
            <a:r>
              <a:rPr lang="en-US" altLang="ko-KR" dirty="0" smtClean="0"/>
              <a:t>finite </a:t>
            </a:r>
            <a:r>
              <a:rPr lang="en-US" altLang="ko-KR" dirty="0"/>
              <a:t>series)</a:t>
            </a:r>
            <a:r>
              <a:rPr lang="ko-KR" altLang="en-US" dirty="0"/>
              <a:t>와 항의 개수가 무한한 무한 급수</a:t>
            </a:r>
            <a:r>
              <a:rPr lang="en-US" altLang="ko-KR" dirty="0"/>
              <a:t>(</a:t>
            </a:r>
            <a:r>
              <a:rPr lang="ko-KR" altLang="en-US" dirty="0"/>
              <a:t>無限級數</a:t>
            </a:r>
            <a:r>
              <a:rPr lang="en-US" altLang="ko-KR" dirty="0" smtClean="0"/>
              <a:t>,</a:t>
            </a:r>
            <a:r>
              <a:rPr lang="en-US" altLang="ko-KR" dirty="0"/>
              <a:t> infinite series)</a:t>
            </a:r>
            <a:r>
              <a:rPr lang="ko-KR" altLang="en-US" dirty="0"/>
              <a:t>로 </a:t>
            </a:r>
            <a:r>
              <a:rPr lang="ko-KR" altLang="en-US" dirty="0" smtClean="0"/>
              <a:t>분류됨</a:t>
            </a:r>
            <a:endParaRPr lang="en-US" altLang="ko-KR" dirty="0" smtClean="0"/>
          </a:p>
        </p:txBody>
      </p:sp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241" y="4945427"/>
            <a:ext cx="5219700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016426" y="3717032"/>
            <a:ext cx="2376264" cy="6888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유한 급수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有限級數</a:t>
            </a:r>
            <a:r>
              <a:rPr lang="en-US" altLang="ko-KR" sz="1400" dirty="0">
                <a:solidFill>
                  <a:schemeClr val="tx1"/>
                </a:solidFill>
              </a:rPr>
              <a:t>, finite series)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16426" y="5388830"/>
            <a:ext cx="2403445" cy="6888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무한 급수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無限級數</a:t>
            </a:r>
            <a:r>
              <a:rPr lang="en-US" altLang="ko-KR" sz="1400" dirty="0">
                <a:solidFill>
                  <a:schemeClr val="tx1"/>
                </a:solidFill>
              </a:rPr>
              <a:t>, infinite series)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284985"/>
            <a:ext cx="4896544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90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도수분포표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그리는 단계</a:t>
            </a:r>
            <a:endParaRPr lang="ko-KR" altLang="en-US" b="1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896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err="1" smtClean="0"/>
              <a:t>관축치</a:t>
            </a:r>
            <a:r>
              <a:rPr lang="ko-KR" altLang="en-US" dirty="0" smtClean="0"/>
              <a:t> </a:t>
            </a:r>
            <a:r>
              <a:rPr lang="ko-KR" altLang="en-US" dirty="0"/>
              <a:t>중 최대값과 최소값을 찾는다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최대값과 </a:t>
            </a:r>
            <a:r>
              <a:rPr lang="ko-KR" altLang="en-US" dirty="0"/>
              <a:t>최소값의 차이</a:t>
            </a:r>
            <a:r>
              <a:rPr lang="en-US" altLang="ko-KR" dirty="0"/>
              <a:t>, </a:t>
            </a:r>
            <a:r>
              <a:rPr lang="ko-KR" altLang="en-US" dirty="0"/>
              <a:t>즉 범위를 구한다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/>
              <a:t>몇 </a:t>
            </a:r>
            <a:r>
              <a:rPr lang="ko-KR" altLang="en-US" dirty="0"/>
              <a:t>개의 구간으로 나눌 것이지 </a:t>
            </a:r>
            <a:r>
              <a:rPr lang="ko-KR" altLang="en-US" dirty="0" smtClean="0"/>
              <a:t>결정한다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(</a:t>
            </a:r>
            <a:r>
              <a:rPr lang="ko-KR" altLang="en-US" dirty="0"/>
              <a:t>대략 </a:t>
            </a:r>
            <a:r>
              <a:rPr lang="en-US" altLang="ko-KR" dirty="0"/>
              <a:t>6</a:t>
            </a:r>
            <a:r>
              <a:rPr lang="ko-KR" altLang="en-US" dirty="0"/>
              <a:t>개</a:t>
            </a:r>
            <a:r>
              <a:rPr lang="en-US" altLang="ko-KR" dirty="0"/>
              <a:t>-14</a:t>
            </a:r>
            <a:r>
              <a:rPr lang="ko-KR" altLang="en-US" dirty="0"/>
              <a:t>개</a:t>
            </a:r>
            <a:r>
              <a:rPr lang="en-US" altLang="ko-KR" dirty="0"/>
              <a:t>).</a:t>
            </a:r>
          </a:p>
          <a:p>
            <a:pPr marL="0" indent="0">
              <a:buNone/>
            </a:pPr>
            <a:r>
              <a:rPr lang="en-US" altLang="ko-KR" dirty="0" smtClean="0"/>
              <a:t>4. </a:t>
            </a:r>
            <a:r>
              <a:rPr lang="ko-KR" altLang="en-US" dirty="0" smtClean="0"/>
              <a:t>구간이 </a:t>
            </a:r>
            <a:r>
              <a:rPr lang="ko-KR" altLang="en-US" dirty="0"/>
              <a:t>중복되지 않도록 범위를 정한다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5. </a:t>
            </a:r>
            <a:r>
              <a:rPr lang="ko-KR" altLang="en-US" dirty="0" smtClean="0"/>
              <a:t>각 </a:t>
            </a:r>
            <a:r>
              <a:rPr lang="ko-KR" altLang="en-US" dirty="0"/>
              <a:t>구간에 속하는 </a:t>
            </a:r>
            <a:r>
              <a:rPr lang="ko-KR" altLang="en-US" dirty="0" err="1" smtClean="0"/>
              <a:t>관축치의</a:t>
            </a:r>
            <a:r>
              <a:rPr lang="ko-KR" altLang="en-US" dirty="0" smtClean="0"/>
              <a:t> </a:t>
            </a:r>
            <a:r>
              <a:rPr lang="ko-KR" altLang="en-US" dirty="0"/>
              <a:t>수를 세어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도수를 </a:t>
            </a:r>
            <a:r>
              <a:rPr lang="ko-KR" altLang="en-US" dirty="0"/>
              <a:t>구한다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65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도수분포표의</a:t>
            </a:r>
            <a:r>
              <a:rPr lang="en-US" altLang="ko-KR" dirty="0" smtClean="0"/>
              <a:t>  </a:t>
            </a:r>
            <a:r>
              <a:rPr lang="ko-KR" altLang="en-US" dirty="0" smtClean="0"/>
              <a:t>평균</a:t>
            </a:r>
            <a:endParaRPr lang="ko-KR" altLang="en-US" b="1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각 </a:t>
            </a:r>
            <a:r>
              <a:rPr lang="ko-KR" altLang="en-US" dirty="0" err="1" smtClean="0"/>
              <a:t>계급값과</a:t>
            </a:r>
            <a:r>
              <a:rPr lang="ko-KR" altLang="en-US" dirty="0" smtClean="0"/>
              <a:t> 도수를 곱해서 총합을 구하고 도수의 총합으로 나누면 평균이 나옴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251</a:t>
            </a:fld>
            <a:endParaRPr lang="ko-KR" altLang="en-US"/>
          </a:p>
        </p:txBody>
      </p:sp>
      <p:pic>
        <p:nvPicPr>
          <p:cNvPr id="246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432" y="2924944"/>
            <a:ext cx="4962525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547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히스토그램</a:t>
            </a:r>
            <a:endParaRPr lang="ko-KR" altLang="en-US" b="1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896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히스토</a:t>
            </a:r>
            <a:r>
              <a:rPr lang="ko-KR" altLang="en-US" dirty="0"/>
              <a:t> 그램 </a:t>
            </a:r>
            <a:r>
              <a:rPr lang="en-US" altLang="ko-KR" dirty="0"/>
              <a:t>: </a:t>
            </a:r>
            <a:r>
              <a:rPr lang="ko-KR" altLang="en-US" dirty="0" err="1"/>
              <a:t>연속형</a:t>
            </a:r>
            <a:r>
              <a:rPr lang="ko-KR" altLang="en-US" dirty="0"/>
              <a:t> 변수는 히스토그램을 이용하여 표현이 가능하다</a:t>
            </a:r>
            <a:r>
              <a:rPr lang="en-US" altLang="ko-KR" dirty="0"/>
              <a:t>. </a:t>
            </a:r>
            <a:r>
              <a:rPr lang="ko-KR" altLang="en-US" dirty="0"/>
              <a:t>히스토그램이란</a:t>
            </a:r>
            <a:r>
              <a:rPr lang="en-US" altLang="ko-KR" dirty="0"/>
              <a:t>, </a:t>
            </a:r>
            <a:r>
              <a:rPr lang="ko-KR" altLang="en-US" dirty="0"/>
              <a:t>연속된 변수의 </a:t>
            </a:r>
            <a:r>
              <a:rPr lang="en-US" altLang="ko-KR" dirty="0"/>
              <a:t>X</a:t>
            </a:r>
            <a:r>
              <a:rPr lang="ko-KR" altLang="en-US" dirty="0"/>
              <a:t>축을 일정 구간으로 나눠서</a:t>
            </a:r>
            <a:r>
              <a:rPr lang="en-US" altLang="ko-KR" dirty="0"/>
              <a:t>, (5</a:t>
            </a:r>
            <a:r>
              <a:rPr lang="ko-KR" altLang="en-US" dirty="0"/>
              <a:t>씩</a:t>
            </a:r>
            <a:r>
              <a:rPr lang="en-US" altLang="ko-KR" dirty="0"/>
              <a:t>) </a:t>
            </a:r>
            <a:r>
              <a:rPr lang="ko-KR" altLang="en-US" dirty="0"/>
              <a:t>그 구간에 들어가는 데이터를 표현하는 방법으로</a:t>
            </a:r>
            <a:r>
              <a:rPr lang="en-US" altLang="ko-KR" dirty="0"/>
              <a:t>, </a:t>
            </a:r>
            <a:r>
              <a:rPr lang="ko-KR" altLang="en-US" dirty="0"/>
              <a:t>키를 예를 들면 </a:t>
            </a:r>
            <a:r>
              <a:rPr lang="en-US" altLang="ko-KR" dirty="0"/>
              <a:t>160~170,170~180</a:t>
            </a:r>
            <a:r>
              <a:rPr lang="ko-KR" altLang="en-US" dirty="0"/>
              <a:t>에 각각 몇 명이 있는지 그래프로 나타내면 </a:t>
            </a:r>
            <a:r>
              <a:rPr lang="ko-KR" altLang="en-US" dirty="0" err="1"/>
              <a:t>히스토</a:t>
            </a:r>
            <a:r>
              <a:rPr lang="ko-KR" altLang="en-US" dirty="0"/>
              <a:t> 그램이라고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98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히스토그램 형태의 특징</a:t>
            </a:r>
            <a:endParaRPr lang="ko-KR" altLang="en-US" b="1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92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도수분포표에 대한 히스토그램 그래프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253</a:t>
            </a:fld>
            <a:endParaRPr lang="ko-KR" altLang="en-US"/>
          </a:p>
        </p:txBody>
      </p:sp>
      <p:pic>
        <p:nvPicPr>
          <p:cNvPr id="245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645024"/>
            <a:ext cx="23241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636912"/>
            <a:ext cx="3924300" cy="398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893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/>
              <a:t>중심위치의 </a:t>
            </a:r>
            <a:r>
              <a:rPr lang="ko-KR" altLang="en-US" sz="6000" dirty="0" smtClean="0"/>
              <a:t>척도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 </a:t>
            </a:r>
            <a:r>
              <a:rPr lang="en-US" altLang="ko-KR" sz="4800" dirty="0" smtClean="0"/>
              <a:t/>
            </a:r>
            <a:br>
              <a:rPr lang="en-US" altLang="ko-KR" sz="4800" dirty="0" smtClean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3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산출평균</a:t>
            </a:r>
            <a:r>
              <a:rPr lang="en-US" altLang="ko-KR" dirty="0" smtClean="0"/>
              <a:t>: arithmetic mean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주어진 값들을 더해서 총 개수로 나누는 값</a:t>
            </a:r>
            <a:endParaRPr lang="en-US" altLang="ko-KR" dirty="0"/>
          </a:p>
        </p:txBody>
      </p:sp>
      <p:pic>
        <p:nvPicPr>
          <p:cNvPr id="161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976" y="3429000"/>
            <a:ext cx="315277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17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976" y="4581128"/>
            <a:ext cx="3295650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31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기하평균</a:t>
            </a:r>
            <a:r>
              <a:rPr lang="en-US" altLang="ko-KR" dirty="0" smtClean="0"/>
              <a:t>: geometric mean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복수개의 수치의 곱을 수치의 개수로 제곱근을 취해서 산출되는 평균값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인구성장률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투자이률 등 성장률 평균 </a:t>
            </a:r>
            <a:r>
              <a:rPr lang="ko-KR" altLang="en-US" dirty="0" err="1" smtClean="0"/>
              <a:t>산출시</a:t>
            </a:r>
            <a:r>
              <a:rPr lang="ko-KR" altLang="en-US" dirty="0" smtClean="0"/>
              <a:t> 사용</a:t>
            </a:r>
            <a:endParaRPr lang="en-US" altLang="ko-KR" dirty="0"/>
          </a:p>
        </p:txBody>
      </p:sp>
      <p:pic>
        <p:nvPicPr>
          <p:cNvPr id="160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933056"/>
            <a:ext cx="38195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0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797152"/>
            <a:ext cx="32575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80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조화평균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44827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수학에서 조화 평균</a:t>
            </a:r>
            <a:r>
              <a:rPr lang="en-US" altLang="ko-KR" dirty="0"/>
              <a:t>(</a:t>
            </a:r>
            <a:r>
              <a:rPr lang="ko-KR" altLang="en-US" dirty="0"/>
              <a:t>調和平均</a:t>
            </a:r>
            <a:r>
              <a:rPr lang="en-US" altLang="ko-KR" dirty="0"/>
              <a:t>)</a:t>
            </a:r>
            <a:r>
              <a:rPr lang="ko-KR" altLang="en-US" dirty="0"/>
              <a:t>은 주어진 수들의 역수의 산술 평균의 </a:t>
            </a:r>
            <a:r>
              <a:rPr lang="ko-KR" altLang="en-US" dirty="0" smtClean="0"/>
              <a:t>역수</a:t>
            </a:r>
            <a:r>
              <a:rPr lang="en-US" altLang="ko-KR" dirty="0" smtClean="0"/>
              <a:t>, </a:t>
            </a:r>
            <a:r>
              <a:rPr lang="ko-KR" altLang="en-US" dirty="0"/>
              <a:t>평균적인 변화율을 구할 때에 주로 사용된다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실수 </a:t>
            </a:r>
            <a:r>
              <a:rPr lang="en-US" altLang="ko-KR" dirty="0"/>
              <a:t>a1, ..., an</a:t>
            </a:r>
            <a:r>
              <a:rPr lang="ko-KR" altLang="en-US" dirty="0"/>
              <a:t>이 주어졌을 때</a:t>
            </a:r>
            <a:r>
              <a:rPr lang="en-US" altLang="ko-KR" dirty="0"/>
              <a:t>, </a:t>
            </a:r>
            <a:r>
              <a:rPr lang="ko-KR" altLang="en-US" dirty="0"/>
              <a:t>조화 평균 </a:t>
            </a:r>
            <a:r>
              <a:rPr lang="en-US" altLang="ko-KR" dirty="0"/>
              <a:t>H</a:t>
            </a:r>
            <a:r>
              <a:rPr lang="ko-KR" altLang="en-US" dirty="0"/>
              <a:t>는</a:t>
            </a:r>
            <a:endParaRPr lang="en-US" altLang="ko-KR" dirty="0"/>
          </a:p>
        </p:txBody>
      </p:sp>
      <p:pic>
        <p:nvPicPr>
          <p:cNvPr id="15974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221088"/>
            <a:ext cx="2984410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18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중앙값</a:t>
            </a:r>
            <a:r>
              <a:rPr lang="en-US" altLang="ko-KR" dirty="0" smtClean="0"/>
              <a:t>: median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중앙에 위치하는 </a:t>
            </a:r>
            <a:r>
              <a:rPr lang="ko-KR" altLang="en-US" dirty="0" smtClean="0"/>
              <a:t>값은 어떤 </a:t>
            </a:r>
            <a:r>
              <a:rPr lang="ko-KR" altLang="en-US" dirty="0"/>
              <a:t>주어진 값들을 크기의 순서대로 정렬했을 때 가장 중앙에 위치하는 </a:t>
            </a:r>
            <a:r>
              <a:rPr lang="ko-KR" altLang="en-US" dirty="0" smtClean="0"/>
              <a:t>값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619672" y="4077072"/>
            <a:ext cx="5904656" cy="15841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/>
                </a:solidFill>
              </a:rPr>
              <a:t>n</a:t>
            </a:r>
            <a:r>
              <a:rPr lang="ko-KR" altLang="en-US" dirty="0">
                <a:solidFill>
                  <a:schemeClr val="tx1"/>
                </a:solidFill>
              </a:rPr>
              <a:t>개의 값이 주어질 때</a:t>
            </a: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n</a:t>
            </a:r>
            <a:r>
              <a:rPr lang="ko-KR" altLang="en-US" dirty="0">
                <a:solidFill>
                  <a:schemeClr val="tx1"/>
                </a:solidFill>
              </a:rPr>
              <a:t>이 홀수이면 </a:t>
            </a:r>
            <a:r>
              <a:rPr lang="en-US" altLang="ko-KR" dirty="0">
                <a:solidFill>
                  <a:schemeClr val="tx1"/>
                </a:solidFill>
              </a:rPr>
              <a:t>(n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1)/2 </a:t>
            </a:r>
            <a:r>
              <a:rPr lang="ko-KR" altLang="en-US" dirty="0">
                <a:solidFill>
                  <a:schemeClr val="tx1"/>
                </a:solidFill>
              </a:rPr>
              <a:t>번째 값</a:t>
            </a: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n</a:t>
            </a:r>
            <a:r>
              <a:rPr lang="ko-KR" altLang="en-US" dirty="0">
                <a:solidFill>
                  <a:schemeClr val="tx1"/>
                </a:solidFill>
              </a:rPr>
              <a:t>이 짝수이면 </a:t>
            </a:r>
            <a:r>
              <a:rPr lang="en-US" altLang="ko-KR" dirty="0">
                <a:solidFill>
                  <a:schemeClr val="tx1"/>
                </a:solidFill>
              </a:rPr>
              <a:t>n/2 </a:t>
            </a:r>
            <a:r>
              <a:rPr lang="ko-KR" altLang="en-US" dirty="0">
                <a:solidFill>
                  <a:schemeClr val="tx1"/>
                </a:solidFill>
              </a:rPr>
              <a:t>번째 값과 </a:t>
            </a:r>
            <a:r>
              <a:rPr lang="en-US" altLang="ko-KR" dirty="0">
                <a:solidFill>
                  <a:schemeClr val="tx1"/>
                </a:solidFill>
              </a:rPr>
              <a:t>n/2+1</a:t>
            </a:r>
            <a:r>
              <a:rPr lang="ko-KR" altLang="en-US" dirty="0">
                <a:solidFill>
                  <a:schemeClr val="tx1"/>
                </a:solidFill>
              </a:rPr>
              <a:t>번째 값의 평균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07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최빈</a:t>
            </a:r>
            <a:r>
              <a:rPr lang="ko-KR" altLang="en-US" dirty="0" err="1"/>
              <a:t>값</a:t>
            </a:r>
            <a:r>
              <a:rPr lang="en-US" altLang="ko-KR" dirty="0" smtClean="0"/>
              <a:t>: mode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가장 많이 </a:t>
            </a:r>
            <a:r>
              <a:rPr lang="ko-KR" altLang="en-US" dirty="0" err="1" smtClean="0"/>
              <a:t>관축되는</a:t>
            </a:r>
            <a:r>
              <a:rPr lang="ko-KR" altLang="en-US" dirty="0" smtClean="0"/>
              <a:t> 수는 주어진 </a:t>
            </a:r>
            <a:r>
              <a:rPr lang="ko-KR" altLang="en-US" dirty="0"/>
              <a:t>값 중에서 가장 자주 나오는 값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619672" y="4077072"/>
            <a:ext cx="5904656" cy="15841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{1,2,3,4,4,4,5} 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주어질 때</a:t>
            </a: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tx1"/>
                </a:solidFill>
              </a:rPr>
              <a:t>최빈값은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r>
              <a:rPr lang="ko-KR" altLang="en-US" dirty="0" smtClean="0">
                <a:solidFill>
                  <a:schemeClr val="tx1"/>
                </a:solidFill>
              </a:rPr>
              <a:t>이다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85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등차급수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 </a:t>
            </a:r>
            <a:r>
              <a:rPr lang="ko-KR" altLang="en-US" dirty="0" smtClean="0"/>
              <a:t> 등차급수</a:t>
            </a:r>
            <a:r>
              <a:rPr lang="en-US" altLang="ko-KR" dirty="0" smtClean="0"/>
              <a:t>[ </a:t>
            </a:r>
            <a:r>
              <a:rPr lang="en-US" altLang="ko-KR" dirty="0"/>
              <a:t>arithmetic series , </a:t>
            </a:r>
            <a:r>
              <a:rPr lang="ko-KR" altLang="en-US" dirty="0"/>
              <a:t>等差級數 </a:t>
            </a:r>
            <a:r>
              <a:rPr lang="en-US" altLang="ko-KR" dirty="0" smtClean="0"/>
              <a:t>]</a:t>
            </a:r>
          </a:p>
          <a:p>
            <a:pPr marL="0" indent="0">
              <a:buNone/>
            </a:pPr>
            <a:r>
              <a:rPr lang="ko-KR" altLang="en-US" dirty="0" smtClean="0"/>
              <a:t> 산술급수</a:t>
            </a:r>
            <a:r>
              <a:rPr lang="en-US" altLang="ko-KR" dirty="0"/>
              <a:t>(</a:t>
            </a:r>
            <a:r>
              <a:rPr lang="ko-KR" altLang="en-US" dirty="0"/>
              <a:t>算術級數</a:t>
            </a:r>
            <a:r>
              <a:rPr lang="en-US" altLang="ko-KR" dirty="0"/>
              <a:t>)</a:t>
            </a:r>
            <a:r>
              <a:rPr lang="ko-KR" altLang="en-US" dirty="0"/>
              <a:t>라고도 한다</a:t>
            </a:r>
            <a:r>
              <a:rPr lang="en-US" altLang="ko-KR" dirty="0"/>
              <a:t>. </a:t>
            </a:r>
            <a:r>
              <a:rPr lang="ko-KR" altLang="en-US" dirty="0"/>
              <a:t> 등차수열을 이루고 있는 것을 </a:t>
            </a:r>
            <a:r>
              <a:rPr lang="ko-KR" altLang="en-US" dirty="0" smtClean="0"/>
              <a:t>말 함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043608" y="3501008"/>
            <a:ext cx="6840760" cy="12241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급수 </a:t>
            </a:r>
            <a:r>
              <a:rPr lang="en-US" altLang="ko-KR" dirty="0">
                <a:solidFill>
                  <a:schemeClr val="tx1"/>
                </a:solidFill>
              </a:rPr>
              <a:t>a</a:t>
            </a:r>
            <a:r>
              <a:rPr lang="en-US" altLang="ko-KR" baseline="-25000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a</a:t>
            </a:r>
            <a:r>
              <a:rPr lang="en-US" altLang="ko-KR" baseline="-25000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a</a:t>
            </a:r>
            <a:r>
              <a:rPr lang="en-US" altLang="ko-KR" baseline="-25000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…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a</a:t>
            </a:r>
            <a:r>
              <a:rPr lang="en-US" altLang="ko-KR" baseline="-25000" dirty="0">
                <a:solidFill>
                  <a:schemeClr val="tx1"/>
                </a:solidFill>
              </a:rPr>
              <a:t>n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…</a:t>
            </a:r>
            <a:r>
              <a:rPr lang="ko-KR" altLang="en-US" dirty="0">
                <a:solidFill>
                  <a:schemeClr val="tx1"/>
                </a:solidFill>
              </a:rPr>
              <a:t>에서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</a:t>
            </a:r>
            <a:r>
              <a:rPr lang="en-US" altLang="ko-KR" baseline="-25000" dirty="0" smtClean="0">
                <a:solidFill>
                  <a:schemeClr val="tx1"/>
                </a:solidFill>
              </a:rPr>
              <a:t>n</a:t>
            </a:r>
            <a:r>
              <a:rPr lang="ko-KR" altLang="en-US" dirty="0">
                <a:solidFill>
                  <a:schemeClr val="tx1"/>
                </a:solidFill>
              </a:rPr>
              <a:t>＝</a:t>
            </a:r>
            <a:r>
              <a:rPr lang="en-US" altLang="ko-KR" dirty="0">
                <a:solidFill>
                  <a:schemeClr val="tx1"/>
                </a:solidFill>
              </a:rPr>
              <a:t>a</a:t>
            </a:r>
            <a:r>
              <a:rPr lang="en-US" altLang="ko-KR" baseline="-25000" dirty="0">
                <a:solidFill>
                  <a:schemeClr val="tx1"/>
                </a:solidFill>
              </a:rPr>
              <a:t>n-1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d(n</a:t>
            </a:r>
            <a:r>
              <a:rPr lang="ko-KR" altLang="en-US" dirty="0">
                <a:solidFill>
                  <a:schemeClr val="tx1"/>
                </a:solidFill>
              </a:rPr>
              <a:t>＝</a:t>
            </a:r>
            <a:r>
              <a:rPr lang="en-US" altLang="ko-KR" dirty="0">
                <a:solidFill>
                  <a:schemeClr val="tx1"/>
                </a:solidFill>
              </a:rPr>
              <a:t>2,3,…) </a:t>
            </a:r>
            <a:r>
              <a:rPr lang="ko-KR" altLang="en-US" dirty="0">
                <a:solidFill>
                  <a:schemeClr val="tx1"/>
                </a:solidFill>
              </a:rPr>
              <a:t>인 </a:t>
            </a:r>
            <a:r>
              <a:rPr lang="ko-KR" altLang="en-US" dirty="0" smtClean="0">
                <a:solidFill>
                  <a:schemeClr val="tx1"/>
                </a:solidFill>
              </a:rPr>
              <a:t>관계식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30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5073395"/>
            <a:ext cx="2476500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093171"/>
            <a:ext cx="16478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4216208" y="535353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95936" y="609329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급수로 표시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02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평균</a:t>
            </a:r>
            <a:r>
              <a:rPr lang="en-US" altLang="ko-KR" dirty="0"/>
              <a:t>/</a:t>
            </a:r>
            <a:r>
              <a:rPr lang="ko-KR" altLang="en-US" dirty="0" err="1"/>
              <a:t>중간값</a:t>
            </a:r>
            <a:r>
              <a:rPr lang="en-US" altLang="ko-KR" dirty="0"/>
              <a:t>/</a:t>
            </a:r>
            <a:r>
              <a:rPr lang="ko-KR" altLang="en-US" dirty="0" err="1" smtClean="0"/>
              <a:t>최빈값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scipy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Normal/uniform</a:t>
            </a:r>
            <a:r>
              <a:rPr lang="ko-KR" altLang="en-US" dirty="0" smtClean="0"/>
              <a:t>에 대한 평균</a:t>
            </a:r>
            <a:r>
              <a:rPr lang="en-US" altLang="ko-KR" dirty="0"/>
              <a:t>/</a:t>
            </a:r>
            <a:r>
              <a:rPr lang="ko-KR" altLang="en-US" dirty="0" err="1" smtClean="0"/>
              <a:t>중간값</a:t>
            </a:r>
            <a:r>
              <a:rPr lang="en-US" altLang="ko-KR" dirty="0"/>
              <a:t> </a:t>
            </a:r>
            <a:r>
              <a:rPr lang="ko-KR" altLang="en-US" dirty="0" smtClean="0"/>
              <a:t> 구하</a:t>
            </a:r>
            <a:r>
              <a:rPr lang="ko-KR" altLang="en-US" dirty="0"/>
              <a:t>기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260</a:t>
            </a:fld>
            <a:endParaRPr lang="ko-KR" altLang="en-US"/>
          </a:p>
        </p:txBody>
      </p:sp>
      <p:pic>
        <p:nvPicPr>
          <p:cNvPr id="381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027445"/>
            <a:ext cx="3528392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19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179844"/>
            <a:ext cx="3933825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719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평균</a:t>
            </a:r>
            <a:r>
              <a:rPr lang="en-US" altLang="ko-KR" dirty="0"/>
              <a:t>/</a:t>
            </a:r>
            <a:r>
              <a:rPr lang="ko-KR" altLang="en-US" dirty="0" err="1"/>
              <a:t>중간값</a:t>
            </a:r>
            <a:r>
              <a:rPr lang="en-US" altLang="ko-KR" dirty="0"/>
              <a:t>/</a:t>
            </a:r>
            <a:r>
              <a:rPr lang="ko-KR" altLang="en-US" dirty="0" err="1" smtClean="0"/>
              <a:t>최빈값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scipy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Normal/uniform</a:t>
            </a:r>
            <a:r>
              <a:rPr lang="ko-KR" altLang="en-US" dirty="0" smtClean="0"/>
              <a:t>에 대한 평균</a:t>
            </a:r>
            <a:r>
              <a:rPr lang="en-US" altLang="ko-KR" dirty="0"/>
              <a:t>/</a:t>
            </a:r>
            <a:r>
              <a:rPr lang="ko-KR" altLang="en-US" dirty="0" err="1" smtClean="0"/>
              <a:t>중간값</a:t>
            </a:r>
            <a:r>
              <a:rPr lang="en-US" altLang="ko-KR" dirty="0"/>
              <a:t> </a:t>
            </a:r>
            <a:r>
              <a:rPr lang="ko-KR" altLang="en-US" dirty="0" smtClean="0"/>
              <a:t> 구하</a:t>
            </a:r>
            <a:r>
              <a:rPr lang="ko-KR" altLang="en-US" dirty="0"/>
              <a:t>기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261</a:t>
            </a:fld>
            <a:endParaRPr lang="ko-KR" altLang="en-US"/>
          </a:p>
        </p:txBody>
      </p:sp>
      <p:pic>
        <p:nvPicPr>
          <p:cNvPr id="392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564904"/>
            <a:ext cx="7219950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608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평균</a:t>
            </a:r>
            <a:r>
              <a:rPr lang="en-US" altLang="ko-KR" dirty="0"/>
              <a:t>/</a:t>
            </a:r>
            <a:r>
              <a:rPr lang="ko-KR" altLang="en-US" dirty="0" err="1"/>
              <a:t>중간값</a:t>
            </a:r>
            <a:r>
              <a:rPr lang="en-US" altLang="ko-KR" dirty="0"/>
              <a:t>/</a:t>
            </a:r>
            <a:r>
              <a:rPr lang="ko-KR" altLang="en-US" dirty="0" err="1" smtClean="0"/>
              <a:t>최빈값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: statistics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평균</a:t>
            </a:r>
            <a:r>
              <a:rPr lang="en-US" altLang="ko-KR" dirty="0"/>
              <a:t>/</a:t>
            </a:r>
            <a:r>
              <a:rPr lang="ko-KR" altLang="en-US" dirty="0" err="1"/>
              <a:t>중간값</a:t>
            </a:r>
            <a:r>
              <a:rPr lang="en-US" altLang="ko-KR" dirty="0"/>
              <a:t>/</a:t>
            </a:r>
            <a:r>
              <a:rPr lang="ko-KR" altLang="en-US" dirty="0" err="1" smtClean="0"/>
              <a:t>최빈값</a:t>
            </a:r>
            <a:r>
              <a:rPr lang="ko-KR" altLang="en-US" dirty="0" smtClean="0"/>
              <a:t> 구하</a:t>
            </a:r>
            <a:r>
              <a:rPr lang="ko-KR" altLang="en-US" dirty="0"/>
              <a:t>기</a:t>
            </a:r>
            <a:endParaRPr lang="en-US" altLang="ko-KR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996952"/>
            <a:ext cx="4104456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96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평균</a:t>
            </a:r>
            <a:r>
              <a:rPr lang="en-US" altLang="ko-KR" dirty="0"/>
              <a:t>/</a:t>
            </a:r>
            <a:r>
              <a:rPr lang="ko-KR" altLang="en-US" dirty="0" err="1"/>
              <a:t>중간값</a:t>
            </a:r>
            <a:r>
              <a:rPr lang="en-US" altLang="ko-KR" dirty="0"/>
              <a:t>/</a:t>
            </a:r>
            <a:r>
              <a:rPr lang="ko-KR" altLang="en-US" dirty="0" err="1" smtClean="0"/>
              <a:t>최빈값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numpy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평균</a:t>
            </a:r>
            <a:r>
              <a:rPr lang="en-US" altLang="ko-KR" dirty="0"/>
              <a:t>/</a:t>
            </a:r>
            <a:r>
              <a:rPr lang="ko-KR" altLang="en-US" dirty="0" err="1"/>
              <a:t>중간값</a:t>
            </a:r>
            <a:r>
              <a:rPr lang="en-US" altLang="ko-KR" dirty="0"/>
              <a:t>/</a:t>
            </a:r>
            <a:r>
              <a:rPr lang="ko-KR" altLang="en-US" dirty="0" err="1" smtClean="0"/>
              <a:t>최빈값</a:t>
            </a:r>
            <a:r>
              <a:rPr lang="ko-KR" altLang="en-US" dirty="0" smtClean="0"/>
              <a:t> 구하기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scipy.stats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mode </a:t>
            </a:r>
            <a:r>
              <a:rPr lang="ko-KR" altLang="en-US" dirty="0" smtClean="0"/>
              <a:t>연산으로 </a:t>
            </a:r>
            <a:r>
              <a:rPr lang="ko-KR" altLang="en-US" dirty="0" err="1" smtClean="0"/>
              <a:t>최빈값을</a:t>
            </a:r>
            <a:r>
              <a:rPr lang="ko-KR" altLang="en-US" dirty="0" smtClean="0"/>
              <a:t> 찾아야 함</a:t>
            </a:r>
            <a:endParaRPr lang="en-US" altLang="ko-KR" dirty="0"/>
          </a:p>
        </p:txBody>
      </p: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3429000"/>
            <a:ext cx="4152900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37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산포</a:t>
            </a:r>
            <a:r>
              <a:rPr lang="en-US" altLang="ko-KR" sz="6000" dirty="0" smtClean="0"/>
              <a:t>/ </a:t>
            </a:r>
            <a:r>
              <a:rPr lang="ko-KR" altLang="en-US" sz="6000" dirty="0"/>
              <a:t>산포의 척</a:t>
            </a:r>
            <a:r>
              <a:rPr lang="ko-KR" altLang="en-US" sz="6000" dirty="0" smtClean="0"/>
              <a:t>도 </a:t>
            </a:r>
            <a:r>
              <a:rPr lang="ko-KR" altLang="en-US" sz="6000" b="1" dirty="0"/>
              <a:t/>
            </a:r>
            <a:br>
              <a:rPr lang="ko-KR" altLang="en-US" sz="6000" b="1" dirty="0"/>
            </a:b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62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산포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36724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산포는 데이터가 흩어진 정도를 나타내는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marL="320040" lvl="1" indent="0">
              <a:buNone/>
            </a:pPr>
            <a:r>
              <a:rPr lang="ko-KR" altLang="en-US" dirty="0" smtClean="0"/>
              <a:t>분산</a:t>
            </a:r>
            <a:r>
              <a:rPr lang="en-US" altLang="ko-KR" dirty="0"/>
              <a:t>, </a:t>
            </a:r>
            <a:endParaRPr lang="en-US" altLang="ko-KR" dirty="0" smtClean="0"/>
          </a:p>
          <a:p>
            <a:pPr marL="320040" lvl="1" indent="0">
              <a:buNone/>
            </a:pPr>
            <a:r>
              <a:rPr lang="ko-KR" altLang="en-US" dirty="0" smtClean="0"/>
              <a:t>표준편차</a:t>
            </a:r>
            <a:r>
              <a:rPr lang="en-US" altLang="ko-KR" dirty="0"/>
              <a:t>, </a:t>
            </a:r>
            <a:endParaRPr lang="en-US" altLang="ko-KR" dirty="0" smtClean="0"/>
          </a:p>
          <a:p>
            <a:pPr marL="320040" lvl="1" indent="0">
              <a:buNone/>
            </a:pPr>
            <a:r>
              <a:rPr lang="ko-KR" altLang="en-US" dirty="0" smtClean="0"/>
              <a:t>범위</a:t>
            </a:r>
            <a:r>
              <a:rPr lang="en-US" altLang="ko-KR" dirty="0"/>
              <a:t>, </a:t>
            </a:r>
            <a:endParaRPr lang="en-US" altLang="ko-KR" dirty="0" smtClean="0"/>
          </a:p>
          <a:p>
            <a:pPr marL="320040" lvl="1" indent="0">
              <a:buNone/>
            </a:pPr>
            <a:r>
              <a:rPr lang="ko-KR" altLang="en-US" dirty="0" smtClean="0"/>
              <a:t>사분위수범위</a:t>
            </a:r>
            <a:endParaRPr lang="en-US" altLang="ko-KR" dirty="0" smtClean="0"/>
          </a:p>
          <a:p>
            <a:pPr marL="320040" lvl="1" indent="0">
              <a:buNone/>
            </a:pPr>
            <a:r>
              <a:rPr lang="en-US" altLang="ko-KR" dirty="0" smtClean="0"/>
              <a:t>...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06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산포의 척도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36724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산포의 척</a:t>
            </a:r>
            <a:r>
              <a:rPr lang="ko-KR" altLang="en-US" dirty="0" smtClean="0"/>
              <a:t>도</a:t>
            </a:r>
            <a:r>
              <a:rPr lang="en-US" altLang="ko-KR" dirty="0" smtClean="0"/>
              <a:t>(Measure of dispersion) : </a:t>
            </a:r>
            <a:r>
              <a:rPr lang="ko-KR" altLang="en-US" dirty="0"/>
              <a:t>데이터가 흩어진 정도를 수치로서 </a:t>
            </a:r>
            <a:r>
              <a:rPr lang="ko-KR" altLang="en-US" dirty="0" smtClean="0"/>
              <a:t>측</a:t>
            </a:r>
            <a:r>
              <a:rPr lang="ko-KR" altLang="en-US" dirty="0"/>
              <a:t>정</a:t>
            </a:r>
            <a:r>
              <a:rPr lang="ko-KR" altLang="en-US" dirty="0" smtClean="0"/>
              <a:t>하는 </a:t>
            </a:r>
            <a:r>
              <a:rPr lang="ko-KR" altLang="en-US" dirty="0"/>
              <a:t>것으로 분산</a:t>
            </a:r>
            <a:r>
              <a:rPr lang="en-US" altLang="ko-KR" dirty="0"/>
              <a:t>, </a:t>
            </a:r>
            <a:r>
              <a:rPr lang="ko-KR" altLang="en-US" dirty="0"/>
              <a:t>표준편차</a:t>
            </a:r>
            <a:r>
              <a:rPr lang="en-US" altLang="ko-KR" dirty="0"/>
              <a:t>, </a:t>
            </a:r>
            <a:r>
              <a:rPr lang="ko-KR" altLang="en-US" dirty="0"/>
              <a:t>범위</a:t>
            </a:r>
            <a:r>
              <a:rPr lang="en-US" altLang="ko-KR" dirty="0"/>
              <a:t>, </a:t>
            </a:r>
            <a:r>
              <a:rPr lang="ko-KR" altLang="en-US" dirty="0" err="1"/>
              <a:t>사분위범위</a:t>
            </a:r>
            <a:r>
              <a:rPr lang="ko-KR" altLang="en-US" dirty="0"/>
              <a:t> 등이 많이 사용됨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85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사분위수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데이터 표본을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동일한 부분으로 나눈 값</a:t>
            </a:r>
            <a:endParaRPr lang="ko-KR" altLang="en-US" dirty="0"/>
          </a:p>
        </p:txBody>
      </p:sp>
      <p:pic>
        <p:nvPicPr>
          <p:cNvPr id="1628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98" y="4365104"/>
            <a:ext cx="4823818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827584" y="2852936"/>
            <a:ext cx="4709796" cy="1054860"/>
            <a:chOff x="1474641" y="2852936"/>
            <a:chExt cx="6193703" cy="1054860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1475656" y="3356992"/>
              <a:ext cx="61926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4571526" y="3212976"/>
              <a:ext cx="0" cy="3600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667397" y="3212976"/>
              <a:ext cx="0" cy="3600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475656" y="3212976"/>
              <a:ext cx="0" cy="3600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3023591" y="3212976"/>
              <a:ext cx="0" cy="3600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6119461" y="3212976"/>
              <a:ext cx="0" cy="3600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474641" y="3630797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1</a:t>
              </a:r>
              <a:r>
                <a:rPr lang="ko-KR" altLang="en-US" sz="1200" dirty="0" smtClean="0"/>
                <a:t>사분위수</a:t>
              </a:r>
              <a:endParaRPr lang="ko-KR" altLang="en-US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203848" y="3630797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2</a:t>
              </a:r>
              <a:r>
                <a:rPr lang="ko-KR" altLang="en-US" sz="1200" dirty="0" smtClean="0"/>
                <a:t>사분위수</a:t>
              </a:r>
              <a:endParaRPr lang="ko-KR" alt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724400" y="3630797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3</a:t>
              </a:r>
              <a:r>
                <a:rPr lang="ko-KR" altLang="en-US" sz="1200" dirty="0" smtClean="0"/>
                <a:t>사분위수</a:t>
              </a:r>
              <a:endParaRPr lang="ko-KR" altLang="en-US" sz="12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184437" y="3630797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4</a:t>
              </a:r>
              <a:r>
                <a:rPr lang="ko-KR" altLang="en-US" sz="1200" dirty="0" smtClean="0"/>
                <a:t>사분위수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63405" y="2852936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중앙</a:t>
              </a:r>
              <a:r>
                <a:rPr lang="ko-KR" altLang="en-US" sz="1200" dirty="0"/>
                <a:t>값</a:t>
              </a:r>
            </a:p>
          </p:txBody>
        </p:sp>
      </p:grp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267</a:t>
            </a:fld>
            <a:endParaRPr lang="ko-KR" altLang="en-US"/>
          </a:p>
        </p:txBody>
      </p:sp>
      <p:pic>
        <p:nvPicPr>
          <p:cNvPr id="2478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3212976"/>
            <a:ext cx="2466975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660232" y="567042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u="sng" dirty="0" smtClean="0"/>
              <a:t>그래프</a:t>
            </a:r>
            <a:endParaRPr lang="ko-KR" altLang="en-US" b="1" u="sng" dirty="0"/>
          </a:p>
        </p:txBody>
      </p:sp>
    </p:spTree>
    <p:extLst>
      <p:ext uri="{BB962C8B-B14F-4D97-AF65-F5344CB8AC3E}">
        <p14:creationId xmlns:p14="http://schemas.microsoft.com/office/powerpoint/2010/main" val="20527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범</a:t>
            </a:r>
            <a:r>
              <a:rPr lang="ko-KR" altLang="en-US" dirty="0"/>
              <a:t>위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범위</a:t>
            </a:r>
            <a:r>
              <a:rPr lang="en-US" altLang="ko-KR" dirty="0" smtClean="0"/>
              <a:t>(range)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268</a:t>
            </a:fld>
            <a:endParaRPr lang="ko-KR" altLang="en-US"/>
          </a:p>
        </p:txBody>
      </p:sp>
      <p:pic>
        <p:nvPicPr>
          <p:cNvPr id="223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3429000"/>
            <a:ext cx="7781925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672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변동계수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변동계수</a:t>
            </a:r>
            <a:r>
              <a:rPr lang="en-US" altLang="ko-KR" dirty="0" smtClean="0"/>
              <a:t>(Coefficient of Variation)</a:t>
            </a:r>
            <a:r>
              <a:rPr lang="ko-KR" altLang="en-US" dirty="0" smtClean="0"/>
              <a:t>은 분포의 퍼짐의 정도를 비교하게 해준다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자료 단위가 다르고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표준편차와 평균이 상당히 다른 두 분포가 있을 때 그 </a:t>
            </a:r>
            <a:r>
              <a:rPr lang="ko-KR" altLang="en-US" dirty="0" err="1" smtClean="0"/>
              <a:t>두분포의</a:t>
            </a:r>
            <a:r>
              <a:rPr lang="ko-KR" altLang="en-US" dirty="0" smtClean="0"/>
              <a:t> 산포를 타당하게 비교하기 위해 사용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269</a:t>
            </a:fld>
            <a:endParaRPr lang="ko-KR" altLang="en-US"/>
          </a:p>
        </p:txBody>
      </p:sp>
      <p:pic>
        <p:nvPicPr>
          <p:cNvPr id="2211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018" y="4653136"/>
            <a:ext cx="4552950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10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등비급수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 </a:t>
            </a:r>
            <a:r>
              <a:rPr lang="ko-KR" altLang="en-US" dirty="0" smtClean="0"/>
              <a:t> </a:t>
            </a:r>
            <a:r>
              <a:rPr lang="ko-KR" altLang="en-US" dirty="0"/>
              <a:t>기하급수</a:t>
            </a:r>
            <a:r>
              <a:rPr lang="en-US" altLang="ko-KR" dirty="0"/>
              <a:t>(</a:t>
            </a:r>
            <a:r>
              <a:rPr lang="ko-KR" altLang="en-US" dirty="0"/>
              <a:t>幾何級數</a:t>
            </a:r>
            <a:r>
              <a:rPr lang="en-US" altLang="ko-KR" dirty="0"/>
              <a:t>)</a:t>
            </a:r>
            <a:r>
              <a:rPr lang="ko-KR" altLang="en-US" dirty="0"/>
              <a:t>라고도 한다</a:t>
            </a:r>
            <a:r>
              <a:rPr lang="en-US" altLang="ko-KR" dirty="0"/>
              <a:t>. 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047563" y="2888940"/>
            <a:ext cx="6840760" cy="12241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급수 </a:t>
            </a:r>
            <a:r>
              <a:rPr lang="en-US" altLang="ko-KR" dirty="0">
                <a:solidFill>
                  <a:schemeClr val="tx1"/>
                </a:solidFill>
              </a:rPr>
              <a:t>a1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a2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a3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…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an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…</a:t>
            </a:r>
            <a:r>
              <a:rPr lang="ko-KR" altLang="en-US" dirty="0">
                <a:solidFill>
                  <a:schemeClr val="tx1"/>
                </a:solidFill>
              </a:rPr>
              <a:t>에 </a:t>
            </a:r>
            <a:r>
              <a:rPr lang="ko-KR" altLang="en-US" dirty="0" smtClean="0">
                <a:solidFill>
                  <a:schemeClr val="tx1"/>
                </a:solidFill>
              </a:rPr>
              <a:t>있어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an</a:t>
            </a:r>
            <a:r>
              <a:rPr lang="ko-KR" altLang="en-US" dirty="0">
                <a:solidFill>
                  <a:schemeClr val="tx1"/>
                </a:solidFill>
              </a:rPr>
              <a:t>＝</a:t>
            </a:r>
            <a:r>
              <a:rPr lang="en-US" altLang="ko-KR" dirty="0">
                <a:solidFill>
                  <a:schemeClr val="tx1"/>
                </a:solidFill>
              </a:rPr>
              <a:t>ar</a:t>
            </a:r>
            <a:r>
              <a:rPr lang="en-US" altLang="ko-KR" baseline="30000" dirty="0">
                <a:solidFill>
                  <a:schemeClr val="tx1"/>
                </a:solidFill>
              </a:rPr>
              <a:t>n-1</a:t>
            </a:r>
            <a:r>
              <a:rPr lang="en-US" altLang="ko-KR" dirty="0">
                <a:solidFill>
                  <a:schemeClr val="tx1"/>
                </a:solidFill>
              </a:rPr>
              <a:t> (n</a:t>
            </a:r>
            <a:r>
              <a:rPr lang="ko-KR" altLang="en-US" dirty="0">
                <a:solidFill>
                  <a:schemeClr val="tx1"/>
                </a:solidFill>
              </a:rPr>
              <a:t>＝</a:t>
            </a:r>
            <a:r>
              <a:rPr lang="en-US" altLang="ko-KR" dirty="0">
                <a:solidFill>
                  <a:schemeClr val="tx1"/>
                </a:solidFill>
              </a:rPr>
              <a:t>2,3,…)</a:t>
            </a:r>
            <a:r>
              <a:rPr lang="ko-KR" altLang="en-US" dirty="0">
                <a:solidFill>
                  <a:schemeClr val="tx1"/>
                </a:solidFill>
              </a:rPr>
              <a:t>인 관계식</a:t>
            </a:r>
          </a:p>
        </p:txBody>
      </p:sp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293096"/>
            <a:ext cx="24765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58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왜도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53650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왜도</a:t>
            </a:r>
            <a:r>
              <a:rPr lang="en-US" altLang="ko-KR" dirty="0"/>
              <a:t>(</a:t>
            </a:r>
            <a:r>
              <a:rPr lang="ko-KR" altLang="en-US" dirty="0"/>
              <a:t>歪度</a:t>
            </a:r>
            <a:r>
              <a:rPr lang="en-US" altLang="ko-KR" dirty="0"/>
              <a:t>; </a:t>
            </a:r>
            <a:r>
              <a:rPr lang="en-US" altLang="ko-KR" dirty="0" err="1"/>
              <a:t>skewness</a:t>
            </a:r>
            <a:r>
              <a:rPr lang="en-US" altLang="ko-KR" dirty="0"/>
              <a:t>)</a:t>
            </a:r>
            <a:r>
              <a:rPr lang="ko-KR" altLang="en-US" dirty="0"/>
              <a:t>란</a:t>
            </a:r>
            <a:r>
              <a:rPr lang="en-US" altLang="ko-KR" dirty="0"/>
              <a:t>, </a:t>
            </a:r>
            <a:r>
              <a:rPr lang="ko-KR" altLang="en-US" dirty="0" smtClean="0"/>
              <a:t>데이터의 </a:t>
            </a:r>
            <a:r>
              <a:rPr lang="ko-KR" altLang="en-US" dirty="0"/>
              <a:t>분포형태가 기울어진 정도를 의미한다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분포의 </a:t>
            </a:r>
            <a:r>
              <a:rPr lang="ko-KR" altLang="en-US" dirty="0"/>
              <a:t>형태는 좌우대칭이면 </a:t>
            </a:r>
            <a:r>
              <a:rPr lang="ko-KR" altLang="en-US" dirty="0" err="1"/>
              <a:t>왜도는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이 되고</a:t>
            </a:r>
            <a:r>
              <a:rPr lang="en-US" altLang="ko-KR" dirty="0"/>
              <a:t>, </a:t>
            </a:r>
            <a:r>
              <a:rPr lang="ko-KR" altLang="en-US" dirty="0" err="1"/>
              <a:t>왜도가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의 값을 가지면 오른쪽으로 긴 꼬리를 가지는 형태</a:t>
            </a:r>
            <a:r>
              <a:rPr lang="en-US" altLang="ko-KR" dirty="0"/>
              <a:t>, -</a:t>
            </a:r>
            <a:r>
              <a:rPr lang="ko-KR" altLang="en-US" dirty="0"/>
              <a:t>의 값을 가지면 왼쪽으로 긴 꼬리를 가지는 형태를 보인다</a:t>
            </a:r>
            <a:r>
              <a:rPr lang="en-US" altLang="ko-KR" dirty="0" smtClean="0"/>
              <a:t>.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99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첨</a:t>
            </a:r>
            <a:r>
              <a:rPr lang="ko-KR" altLang="en-US" dirty="0" smtClean="0"/>
              <a:t>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5365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첨도</a:t>
            </a:r>
            <a:r>
              <a:rPr lang="en-US" altLang="ko-KR" dirty="0"/>
              <a:t>(</a:t>
            </a:r>
            <a:r>
              <a:rPr lang="ko-KR" altLang="en-US" dirty="0"/>
              <a:t>尖度</a:t>
            </a:r>
            <a:r>
              <a:rPr lang="en-US" altLang="ko-KR" dirty="0"/>
              <a:t>;kurtosis)</a:t>
            </a:r>
            <a:r>
              <a:rPr lang="ko-KR" altLang="en-US" dirty="0"/>
              <a:t>란 분포가 평균치 주변에 몰려 있는 형태인지 멀리 퍼져 있는 형태인지 그 뾰족한 정도를 의미한다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표준정규분포의 </a:t>
            </a:r>
            <a:r>
              <a:rPr lang="ko-KR" altLang="en-US" dirty="0" err="1"/>
              <a:t>첨도계수는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이며</a:t>
            </a:r>
            <a:r>
              <a:rPr lang="en-US" altLang="ko-KR" dirty="0"/>
              <a:t>, 0</a:t>
            </a:r>
            <a:r>
              <a:rPr lang="ko-KR" altLang="en-US" dirty="0"/>
              <a:t>보다 크면 표준정규분포에 비해 더 뾰족하게 몰려 있는 형태를 가지고</a:t>
            </a:r>
            <a:r>
              <a:rPr lang="en-US" altLang="ko-KR" dirty="0"/>
              <a:t>, 0</a:t>
            </a:r>
            <a:r>
              <a:rPr lang="ko-KR" altLang="en-US" dirty="0"/>
              <a:t>보다 작으면 보다 넓게 퍼져 있는 형태의 데이터라고 할 수 있다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87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9512" y="1412776"/>
            <a:ext cx="8659688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err="1"/>
              <a:t>두개</a:t>
            </a:r>
            <a:r>
              <a:rPr lang="ko-KR" altLang="en-US" sz="6000" dirty="0"/>
              <a:t> 이상의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연속 </a:t>
            </a:r>
            <a:r>
              <a:rPr lang="ko-KR" altLang="en-US" sz="6000" dirty="0"/>
              <a:t>변수 정리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 - </a:t>
            </a:r>
            <a:r>
              <a:rPr lang="ko-KR" altLang="en-US" sz="6000" dirty="0" smtClean="0"/>
              <a:t>분산</a:t>
            </a:r>
            <a:r>
              <a:rPr lang="en-US" altLang="ko-KR" sz="6000" dirty="0" smtClean="0"/>
              <a:t>/</a:t>
            </a:r>
            <a:r>
              <a:rPr lang="ko-KR" altLang="en-US" sz="6000" dirty="0" smtClean="0"/>
              <a:t>표준편차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72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30963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평균을 중심으로 자료의 흩어진 정도가 어느 정도인지를 측</a:t>
            </a:r>
            <a:r>
              <a:rPr lang="ko-KR" altLang="en-US" dirty="0"/>
              <a:t>정</a:t>
            </a:r>
            <a:r>
              <a:rPr lang="ko-KR" altLang="en-US" dirty="0" smtClean="0"/>
              <a:t>하는 것이며 평균에서 얼마나 벗어났는지를 나타내는 것이다</a:t>
            </a:r>
            <a:r>
              <a:rPr lang="en-US" altLang="ko-KR" dirty="0" smtClean="0"/>
              <a:t>.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모분산과</a:t>
            </a:r>
            <a:r>
              <a:rPr lang="ko-KR" altLang="en-US" dirty="0" smtClean="0"/>
              <a:t> 표준분산이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2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모분산</a:t>
            </a:r>
            <a:r>
              <a:rPr lang="ko-KR" altLang="en-US" dirty="0" smtClean="0"/>
              <a:t> </a:t>
            </a:r>
            <a:r>
              <a:rPr lang="en-US" altLang="ko-KR" dirty="0" smtClean="0"/>
              <a:t>: population variance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분산은 편차</a:t>
            </a:r>
            <a:r>
              <a:rPr lang="en-US" altLang="ko-KR" dirty="0" smtClean="0"/>
              <a:t>(</a:t>
            </a:r>
            <a:r>
              <a:rPr lang="ko-KR" altLang="en-US" dirty="0" smtClean="0"/>
              <a:t>값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제곱해서 </a:t>
            </a:r>
            <a:r>
              <a:rPr lang="en-US" altLang="ko-KR" dirty="0" smtClean="0"/>
              <a:t>n(</a:t>
            </a:r>
            <a:r>
              <a:rPr lang="ko-KR" altLang="en-US" dirty="0" smtClean="0"/>
              <a:t>전체 개수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나누어서 값을 구함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전체집단이라 가정할 경우 계산</a:t>
            </a:r>
            <a:endParaRPr lang="en-US" altLang="ko-KR" dirty="0"/>
          </a:p>
        </p:txBody>
      </p:sp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909188"/>
            <a:ext cx="53340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274</a:t>
            </a:fld>
            <a:endParaRPr lang="ko-KR" altLang="en-US"/>
          </a:p>
        </p:txBody>
      </p:sp>
      <p:pic>
        <p:nvPicPr>
          <p:cNvPr id="2181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221088"/>
            <a:ext cx="203835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81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5306938"/>
            <a:ext cx="2867025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629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표본분산 </a:t>
            </a:r>
            <a:r>
              <a:rPr lang="en-US" altLang="ko-KR" dirty="0" smtClean="0"/>
              <a:t>: variance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분산은 편차</a:t>
            </a:r>
            <a:r>
              <a:rPr lang="en-US" altLang="ko-KR" dirty="0" smtClean="0"/>
              <a:t>(</a:t>
            </a:r>
            <a:r>
              <a:rPr lang="ko-KR" altLang="en-US" dirty="0" smtClean="0"/>
              <a:t>값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제곱해서 </a:t>
            </a:r>
            <a:r>
              <a:rPr lang="en-US" altLang="ko-KR" dirty="0" smtClean="0"/>
              <a:t>n-1(</a:t>
            </a:r>
            <a:r>
              <a:rPr lang="ko-KR" altLang="en-US" dirty="0" smtClean="0"/>
              <a:t>전체 개수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나누어서 값을 구함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전체 중에 일부인  표본공간이라 가정할 경우 계산</a:t>
            </a:r>
            <a:endParaRPr lang="en-US" altLang="ko-KR" dirty="0"/>
          </a:p>
        </p:txBody>
      </p:sp>
      <p:pic>
        <p:nvPicPr>
          <p:cNvPr id="150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789040"/>
            <a:ext cx="497205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275</a:t>
            </a:fld>
            <a:endParaRPr lang="ko-KR" altLang="en-US"/>
          </a:p>
        </p:txBody>
      </p:sp>
      <p:pic>
        <p:nvPicPr>
          <p:cNvPr id="2191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224359"/>
            <a:ext cx="188595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1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5373216"/>
            <a:ext cx="342900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579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pvariance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평균에서 얼마나 떨어져 있는지 구하기</a:t>
            </a:r>
            <a:endParaRPr lang="en-US" altLang="ko-KR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80928"/>
            <a:ext cx="5895975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68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variance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평균에서 얼마나 떨어져 있는지 구하기</a:t>
            </a:r>
            <a:endParaRPr lang="en-US" altLang="ko-KR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96952"/>
            <a:ext cx="5895975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9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variance/</a:t>
            </a:r>
            <a:r>
              <a:rPr lang="en-US" altLang="ko-KR" dirty="0" err="1" smtClean="0"/>
              <a:t>pvariance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평균에서 얼마나 떨어져 있는지 구하기</a:t>
            </a:r>
            <a:endParaRPr lang="en-US" altLang="ko-KR" dirty="0"/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2492896"/>
            <a:ext cx="7743825" cy="3899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96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variance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Numpy.var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sta.pvariance</a:t>
            </a:r>
            <a:r>
              <a:rPr lang="ko-KR" altLang="en-US" dirty="0" smtClean="0"/>
              <a:t>와 동일한 처리</a:t>
            </a:r>
            <a:endParaRPr lang="en-US" altLang="ko-KR" dirty="0"/>
          </a:p>
        </p:txBody>
      </p:sp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492896"/>
            <a:ext cx="5256584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33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수열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수에 대해 일렬로 구성하는 수열이 내부 구성 구조는 합과 곱으로 처리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760646" y="3112250"/>
            <a:ext cx="1800200" cy="12961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수열의 합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268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357364"/>
            <a:ext cx="2057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763688" y="4797152"/>
            <a:ext cx="1800200" cy="12961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수열의 곱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68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5102324"/>
            <a:ext cx="20859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915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편차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896544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통계학에서 편차</a:t>
            </a:r>
            <a:r>
              <a:rPr lang="en-US" altLang="ko-KR" dirty="0"/>
              <a:t>(deviation)</a:t>
            </a:r>
            <a:r>
              <a:rPr lang="ko-KR" altLang="en-US" dirty="0"/>
              <a:t>는 </a:t>
            </a:r>
            <a:r>
              <a:rPr lang="ko-KR" altLang="en-US" dirty="0" err="1" smtClean="0"/>
              <a:t>관</a:t>
            </a:r>
            <a:r>
              <a:rPr lang="ko-KR" altLang="en-US" dirty="0" err="1"/>
              <a:t>측</a:t>
            </a:r>
            <a:r>
              <a:rPr lang="ko-KR" altLang="en-US" dirty="0" err="1" smtClean="0"/>
              <a:t>값과</a:t>
            </a:r>
            <a:r>
              <a:rPr lang="ko-KR" altLang="en-US" dirty="0" smtClean="0"/>
              <a:t> </a:t>
            </a:r>
            <a:r>
              <a:rPr lang="ko-KR" altLang="en-US" dirty="0"/>
              <a:t>평균의 차이를 말한다</a:t>
            </a:r>
            <a:r>
              <a:rPr lang="en-US" altLang="ko-KR" dirty="0"/>
              <a:t>. </a:t>
            </a:r>
            <a:r>
              <a:rPr lang="ko-KR" altLang="en-US" dirty="0"/>
              <a:t>편차점수라고도 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어떤 변인 </a:t>
            </a:r>
            <a:r>
              <a:rPr lang="en-US" altLang="ko-KR" dirty="0"/>
              <a:t>y</a:t>
            </a:r>
            <a:r>
              <a:rPr lang="ko-KR" altLang="en-US" dirty="0"/>
              <a:t>에서 특정 사례의 편차 </a:t>
            </a:r>
            <a:r>
              <a:rPr lang="en-US" altLang="ko-KR" dirty="0"/>
              <a:t>d</a:t>
            </a:r>
            <a:r>
              <a:rPr lang="ko-KR" altLang="en-US" dirty="0"/>
              <a:t>를 다음과 같이 나타낼 수 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편차는 </a:t>
            </a:r>
            <a:r>
              <a:rPr lang="ko-KR" altLang="en-US" dirty="0"/>
              <a:t>양수일수도 있고 음수일 수 있으며</a:t>
            </a:r>
            <a:r>
              <a:rPr lang="en-US" altLang="ko-KR" dirty="0"/>
              <a:t>, </a:t>
            </a:r>
            <a:r>
              <a:rPr lang="ko-KR" altLang="en-US" dirty="0"/>
              <a:t>이는 평균보다 크거나 작음을 나타낸다</a:t>
            </a:r>
            <a:r>
              <a:rPr lang="en-US" altLang="ko-KR" dirty="0"/>
              <a:t>. </a:t>
            </a:r>
            <a:r>
              <a:rPr lang="ko-KR" altLang="en-US" dirty="0"/>
              <a:t>값의 크기는 </a:t>
            </a:r>
            <a:r>
              <a:rPr lang="ko-KR" altLang="en-US" dirty="0" err="1" smtClean="0"/>
              <a:t>관축값이</a:t>
            </a:r>
            <a:r>
              <a:rPr lang="ko-KR" altLang="en-US" dirty="0" smtClean="0"/>
              <a:t> </a:t>
            </a:r>
            <a:r>
              <a:rPr lang="ko-KR" altLang="en-US" dirty="0"/>
              <a:t>평균으로부터 얼마나 떨어져 있는가를 나타낸다</a:t>
            </a:r>
            <a:r>
              <a:rPr lang="en-US" altLang="ko-KR" dirty="0"/>
              <a:t>. </a:t>
            </a:r>
            <a:r>
              <a:rPr lang="ko-KR" altLang="en-US" dirty="0"/>
              <a:t>편차는 오류 또는 </a:t>
            </a:r>
            <a:r>
              <a:rPr lang="ko-KR" altLang="en-US" dirty="0" err="1"/>
              <a:t>잔차라고</a:t>
            </a:r>
            <a:r>
              <a:rPr lang="ko-KR" altLang="en-US" dirty="0"/>
              <a:t> 할 수 있다</a:t>
            </a:r>
            <a:r>
              <a:rPr lang="en-US" altLang="ko-KR" dirty="0"/>
              <a:t>. </a:t>
            </a:r>
            <a:r>
              <a:rPr lang="ko-KR" altLang="en-US" dirty="0"/>
              <a:t>모집단 평균에서의 편차는 오류이며</a:t>
            </a:r>
            <a:r>
              <a:rPr lang="en-US" altLang="ko-KR" dirty="0"/>
              <a:t>, </a:t>
            </a:r>
            <a:r>
              <a:rPr lang="ko-KR" altLang="en-US" dirty="0" err="1"/>
              <a:t>표집</a:t>
            </a:r>
            <a:r>
              <a:rPr lang="ko-KR" altLang="en-US" dirty="0"/>
              <a:t> 평균에서의 편차는 </a:t>
            </a:r>
            <a:r>
              <a:rPr lang="ko-KR" altLang="en-US" dirty="0" err="1"/>
              <a:t>잔차이다</a:t>
            </a:r>
            <a:r>
              <a:rPr lang="en-US" altLang="ko-KR" dirty="0"/>
              <a:t>..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22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편차의 특징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86409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mtClean="0"/>
              <a:t>편차의 특징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281</a:t>
            </a:fld>
            <a:endParaRPr lang="ko-KR" altLang="en-US"/>
          </a:p>
        </p:txBody>
      </p:sp>
      <p:pic>
        <p:nvPicPr>
          <p:cNvPr id="217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852936"/>
            <a:ext cx="5832648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229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Standard deviation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variance</a:t>
            </a:r>
            <a:r>
              <a:rPr lang="ko-KR" altLang="en-US" dirty="0" smtClean="0"/>
              <a:t>에 대한 표준편차</a:t>
            </a:r>
            <a:endParaRPr lang="en-US" altLang="ko-KR" dirty="0"/>
          </a:p>
        </p:txBody>
      </p:sp>
      <p:pic>
        <p:nvPicPr>
          <p:cNvPr id="152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924944"/>
            <a:ext cx="4176464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88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stdev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pstdev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표본 표준편차</a:t>
            </a:r>
            <a:r>
              <a:rPr lang="en-US" altLang="ko-KR" dirty="0" smtClean="0"/>
              <a:t>/</a:t>
            </a:r>
            <a:r>
              <a:rPr lang="ko-KR" altLang="en-US" dirty="0" smtClean="0"/>
              <a:t>모 표준편차</a:t>
            </a:r>
            <a:endParaRPr lang="en-US" altLang="ko-KR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20888"/>
            <a:ext cx="7781925" cy="403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std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variance</a:t>
            </a:r>
            <a:r>
              <a:rPr lang="ko-KR" altLang="en-US" dirty="0" smtClean="0"/>
              <a:t>에 대한 표준편차이며 </a:t>
            </a:r>
            <a:r>
              <a:rPr lang="en-US" altLang="ko-KR" dirty="0" err="1" smtClean="0"/>
              <a:t>statistics.pstdev</a:t>
            </a:r>
            <a:r>
              <a:rPr lang="ko-KR" altLang="en-US" dirty="0" smtClean="0"/>
              <a:t>와 동일한 결과</a:t>
            </a:r>
            <a:endParaRPr lang="en-US" altLang="ko-KR" dirty="0"/>
          </a:p>
        </p:txBody>
      </p:sp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852936"/>
            <a:ext cx="5688632" cy="394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31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scipy</a:t>
            </a:r>
            <a:r>
              <a:rPr lang="en-US" altLang="ko-KR" dirty="0" smtClean="0"/>
              <a:t> </a:t>
            </a:r>
            <a:r>
              <a:rPr lang="ko-KR" altLang="en-US" dirty="0" smtClean="0"/>
              <a:t>분산과 표준편차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scipy</a:t>
            </a:r>
            <a:r>
              <a:rPr lang="en-US" altLang="ko-KR" dirty="0" smtClean="0"/>
              <a:t> normal/uniform </a:t>
            </a:r>
            <a:r>
              <a:rPr lang="ko-KR" altLang="en-US" dirty="0" smtClean="0"/>
              <a:t>분포에 대한 분산과 표준편차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285</a:t>
            </a:fld>
            <a:endParaRPr lang="ko-KR" altLang="en-US"/>
          </a:p>
        </p:txBody>
      </p:sp>
      <p:pic>
        <p:nvPicPr>
          <p:cNvPr id="3840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2852936"/>
            <a:ext cx="6610350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517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scipy.stats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</a:t>
            </a:r>
            <a:r>
              <a:rPr lang="en-US" altLang="ko-KR" dirty="0" smtClean="0"/>
              <a:t> </a:t>
            </a:r>
            <a:r>
              <a:rPr lang="ko-KR" altLang="en-US" dirty="0" smtClean="0"/>
              <a:t>분산과 표준편차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scipy</a:t>
            </a:r>
            <a:r>
              <a:rPr lang="en-US" altLang="ko-KR" dirty="0" smtClean="0"/>
              <a:t> normal/uniform </a:t>
            </a:r>
            <a:r>
              <a:rPr lang="ko-KR" altLang="en-US" dirty="0" smtClean="0"/>
              <a:t>분포에 대한 분산과 표준편차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286</a:t>
            </a:fld>
            <a:endParaRPr lang="ko-KR" altLang="en-US"/>
          </a:p>
        </p:txBody>
      </p:sp>
      <p:pic>
        <p:nvPicPr>
          <p:cNvPr id="3829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08920"/>
            <a:ext cx="5328592" cy="3631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460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9512" y="1412776"/>
            <a:ext cx="8659688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err="1"/>
              <a:t>두개</a:t>
            </a:r>
            <a:r>
              <a:rPr lang="ko-KR" altLang="en-US" sz="6000" dirty="0"/>
              <a:t> 이상의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연속 </a:t>
            </a:r>
            <a:r>
              <a:rPr lang="ko-KR" altLang="en-US" sz="6000" dirty="0"/>
              <a:t>변수 정리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 - </a:t>
            </a:r>
            <a:r>
              <a:rPr lang="ko-KR" altLang="en-US" sz="6000" dirty="0" smtClean="0"/>
              <a:t>상관관계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93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상관분석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968552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/>
              <a:t> </a:t>
            </a:r>
            <a:r>
              <a:rPr lang="ko-KR" altLang="en-US" dirty="0"/>
              <a:t>상관관계는 서열 척도</a:t>
            </a:r>
            <a:r>
              <a:rPr lang="en-US" altLang="ko-KR" dirty="0"/>
              <a:t>, </a:t>
            </a:r>
            <a:r>
              <a:rPr lang="ko-KR" altLang="en-US" dirty="0"/>
              <a:t>등간 척도</a:t>
            </a:r>
            <a:r>
              <a:rPr lang="en-US" altLang="ko-KR" dirty="0"/>
              <a:t>, </a:t>
            </a:r>
            <a:r>
              <a:rPr lang="ko-KR" altLang="en-US" dirty="0"/>
              <a:t>비율 척도로 측정된 변수들간의 관련성 정도를 </a:t>
            </a:r>
            <a:r>
              <a:rPr lang="ko-KR" altLang="en-US" dirty="0" smtClean="0"/>
              <a:t>알아보기 </a:t>
            </a:r>
            <a:r>
              <a:rPr lang="ko-KR" altLang="en-US" dirty="0"/>
              <a:t>위한 것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하나의 </a:t>
            </a:r>
            <a:r>
              <a:rPr lang="ko-KR" altLang="en-US" dirty="0"/>
              <a:t>변수가 다른 변수와의 어느 정도 밀접한 관련성을 갖고 변화하는 가를 </a:t>
            </a:r>
            <a:r>
              <a:rPr lang="ko-KR" altLang="en-US" dirty="0" smtClean="0"/>
              <a:t>알아보기 </a:t>
            </a:r>
            <a:r>
              <a:rPr lang="ko-KR" altLang="en-US" dirty="0"/>
              <a:t>위해 사용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두 </a:t>
            </a:r>
            <a:r>
              <a:rPr lang="ko-KR" altLang="en-US" dirty="0"/>
              <a:t>변수간의 관련성을 구할 경우 단순상관관계를 실시하며</a:t>
            </a:r>
            <a:r>
              <a:rPr lang="en-US" altLang="ko-KR" dirty="0"/>
              <a:t>, </a:t>
            </a:r>
            <a:r>
              <a:rPr lang="ko-KR" altLang="en-US" dirty="0"/>
              <a:t>부분 또는 편 </a:t>
            </a:r>
            <a:r>
              <a:rPr lang="ko-KR" altLang="en-US" dirty="0" smtClean="0"/>
              <a:t>상관관계는 어떤 </a:t>
            </a:r>
            <a:r>
              <a:rPr lang="ko-KR" altLang="en-US" dirty="0"/>
              <a:t>변수를 통제한 상태에서 두 변수의 상관관계를 구하는 </a:t>
            </a:r>
            <a:r>
              <a:rPr lang="ko-KR" altLang="en-US" dirty="0" smtClean="0"/>
              <a:t>것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07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변화요인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289</a:t>
            </a:fld>
            <a:endParaRPr lang="ko-KR" altLang="en-US"/>
          </a:p>
        </p:txBody>
      </p:sp>
      <p:pic>
        <p:nvPicPr>
          <p:cNvPr id="410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463" y="2060848"/>
            <a:ext cx="7137400" cy="416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627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등차수열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초기값을 가지고 동일한 값으로 숫자가 증가되는 수열 </a:t>
            </a:r>
            <a:endParaRPr lang="en-US" altLang="ko-KR" dirty="0" smtClean="0"/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789040"/>
            <a:ext cx="4286250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899592" y="4005064"/>
            <a:ext cx="1800200" cy="12961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일반항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86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공분산</a:t>
            </a:r>
            <a:r>
              <a:rPr lang="en-US" altLang="ko-KR" dirty="0"/>
              <a:t>(Covariance)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두 변량</a:t>
            </a:r>
            <a:r>
              <a:rPr lang="en-US" altLang="ko-KR" dirty="0"/>
              <a:t>(</a:t>
            </a:r>
            <a:r>
              <a:rPr lang="ko-KR" altLang="en-US" dirty="0"/>
              <a:t>확률변수 등</a:t>
            </a:r>
            <a:r>
              <a:rPr lang="en-US" altLang="ko-KR" dirty="0"/>
              <a:t>) </a:t>
            </a:r>
            <a:r>
              <a:rPr lang="ko-KR" altLang="en-US" dirty="0"/>
              <a:t>사이에 상관성</a:t>
            </a:r>
            <a:r>
              <a:rPr lang="en-US" altLang="ko-KR" dirty="0"/>
              <a:t>/</a:t>
            </a:r>
            <a:r>
              <a:rPr lang="ko-KR" altLang="en-US" dirty="0"/>
              <a:t>의존성</a:t>
            </a:r>
            <a:r>
              <a:rPr lang="en-US" altLang="ko-KR" dirty="0"/>
              <a:t>/</a:t>
            </a:r>
            <a:r>
              <a:rPr lang="ko-KR" altLang="en-US" dirty="0"/>
              <a:t>유사성의 방향 및 정도에 대한 척도</a:t>
            </a:r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</p:txBody>
      </p:sp>
      <p:pic>
        <p:nvPicPr>
          <p:cNvPr id="1546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940766"/>
            <a:ext cx="7776864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87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공분산</a:t>
            </a:r>
            <a:r>
              <a:rPr lang="ko-KR" altLang="en-US" dirty="0"/>
              <a:t> </a:t>
            </a:r>
            <a:r>
              <a:rPr lang="ko-KR" altLang="en-US" dirty="0" smtClean="0"/>
              <a:t>산</a:t>
            </a:r>
            <a:r>
              <a:rPr lang="ko-KR" altLang="en-US" dirty="0"/>
              <a:t>식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두변수의</a:t>
            </a:r>
            <a:r>
              <a:rPr lang="ko-KR" altLang="en-US" dirty="0" smtClean="0"/>
              <a:t> 평균의 차를 곱이 평균을 구하는 것이 </a:t>
            </a:r>
            <a:r>
              <a:rPr lang="ko-KR" altLang="en-US" dirty="0" err="1" smtClean="0"/>
              <a:t>공분산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이산형과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연속형</a:t>
            </a:r>
            <a:r>
              <a:rPr lang="ko-KR" altLang="en-US" dirty="0" smtClean="0"/>
              <a:t> 산식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291</a:t>
            </a:fld>
            <a:endParaRPr lang="ko-KR" altLang="en-US"/>
          </a:p>
        </p:txBody>
      </p:sp>
      <p:pic>
        <p:nvPicPr>
          <p:cNvPr id="414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212976"/>
            <a:ext cx="4968552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585777"/>
            <a:ext cx="3672408" cy="2753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244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공분산</a:t>
            </a:r>
            <a:r>
              <a:rPr lang="ko-KR" altLang="en-US" dirty="0"/>
              <a:t> </a:t>
            </a:r>
            <a:r>
              <a:rPr lang="ko-KR" altLang="en-US" dirty="0" smtClean="0"/>
              <a:t>성질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공분산은</a:t>
            </a:r>
            <a:r>
              <a:rPr lang="ko-KR" altLang="en-US" dirty="0" smtClean="0"/>
              <a:t> 교환법칙이 가능하고 동일변량이 </a:t>
            </a:r>
            <a:r>
              <a:rPr lang="ko-KR" altLang="en-US" dirty="0" err="1" smtClean="0"/>
              <a:t>공분산은</a:t>
            </a:r>
            <a:r>
              <a:rPr lang="ko-KR" altLang="en-US" dirty="0" smtClean="0"/>
              <a:t> 분산이 됨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292</a:t>
            </a:fld>
            <a:endParaRPr lang="ko-KR" altLang="en-US"/>
          </a:p>
        </p:txBody>
      </p:sp>
      <p:pic>
        <p:nvPicPr>
          <p:cNvPr id="413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068960"/>
            <a:ext cx="5191125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649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상관계수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293</a:t>
            </a:fld>
            <a:endParaRPr lang="ko-KR" altLang="en-US"/>
          </a:p>
        </p:txBody>
      </p:sp>
      <p:pic>
        <p:nvPicPr>
          <p:cNvPr id="412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060848"/>
            <a:ext cx="8191500" cy="4528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977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상관계수 공식 구조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두변수의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공분산을</a:t>
            </a:r>
            <a:r>
              <a:rPr lang="ko-KR" altLang="en-US" dirty="0" smtClean="0"/>
              <a:t> 두 변수 표준편차의 곱으로 나눔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</p:txBody>
      </p:sp>
      <p:pic>
        <p:nvPicPr>
          <p:cNvPr id="154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284984"/>
            <a:ext cx="4663852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01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상관관계 정도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-1&lt;= r &lt;= 1 </a:t>
            </a:r>
            <a:r>
              <a:rPr lang="ko-KR" altLang="en-US" dirty="0" smtClean="0"/>
              <a:t>사이의 값으로 상관관계 정도를 나타냄</a:t>
            </a:r>
            <a:endParaRPr lang="ko-KR" altLang="en-US" dirty="0"/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</p:txBody>
      </p:sp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95" y="3102226"/>
            <a:ext cx="2686050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7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3" y="3564188"/>
            <a:ext cx="4752528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71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상관계수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numpy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두 변량간의 상관 관계를 나타내는 계수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python</a:t>
            </a:r>
            <a:r>
              <a:rPr lang="ko-KR" altLang="en-US" dirty="0" smtClean="0"/>
              <a:t>은 </a:t>
            </a:r>
            <a:r>
              <a:rPr lang="ko-KR" altLang="en-US" dirty="0"/>
              <a:t>기본이 </a:t>
            </a:r>
            <a:r>
              <a:rPr lang="en-US" altLang="ko-KR" dirty="0"/>
              <a:t>n</a:t>
            </a:r>
            <a:r>
              <a:rPr lang="ko-KR" altLang="en-US" dirty="0"/>
              <a:t>으로 처리되므로  </a:t>
            </a:r>
            <a:r>
              <a:rPr lang="en-US" altLang="ko-KR" dirty="0"/>
              <a:t>(n-1)</a:t>
            </a:r>
            <a:r>
              <a:rPr lang="ko-KR" altLang="en-US" dirty="0"/>
              <a:t>로 처리하려면 </a:t>
            </a:r>
            <a:r>
              <a:rPr lang="en-US" altLang="ko-KR" dirty="0" err="1"/>
              <a:t>ddof</a:t>
            </a:r>
            <a:r>
              <a:rPr lang="en-US" altLang="ko-KR" dirty="0"/>
              <a:t> =1 </a:t>
            </a:r>
            <a:r>
              <a:rPr lang="ko-KR" altLang="en-US" dirty="0"/>
              <a:t>을 인수로 넣어야 </a:t>
            </a:r>
            <a:r>
              <a:rPr lang="en-US" altLang="ko-KR" dirty="0"/>
              <a:t>n-1</a:t>
            </a:r>
            <a:r>
              <a:rPr lang="ko-KR" altLang="en-US" dirty="0"/>
              <a:t>로 처리된다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</p:txBody>
      </p:sp>
      <p:pic>
        <p:nvPicPr>
          <p:cNvPr id="155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356992"/>
            <a:ext cx="7272808" cy="3222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57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집합 정의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3600400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ko-KR" altLang="en-US" dirty="0"/>
              <a:t>집합</a:t>
            </a:r>
            <a:r>
              <a:rPr lang="en-US" altLang="ko-KR" dirty="0"/>
              <a:t>(</a:t>
            </a:r>
            <a:r>
              <a:rPr lang="ko-KR" altLang="en-US" dirty="0"/>
              <a:t>集合</a:t>
            </a:r>
            <a:r>
              <a:rPr lang="en-US" altLang="ko-KR" dirty="0"/>
              <a:t>, set)</a:t>
            </a:r>
            <a:r>
              <a:rPr lang="ko-KR" altLang="en-US" dirty="0"/>
              <a:t>은 어떤 조건이 주어졌을 때</a:t>
            </a:r>
            <a:r>
              <a:rPr lang="en-US" altLang="ko-KR" dirty="0"/>
              <a:t>, </a:t>
            </a:r>
            <a:r>
              <a:rPr lang="ko-KR" altLang="en-US" dirty="0"/>
              <a:t>그 조건이 가리키는 대상이 분명한 것들의 </a:t>
            </a:r>
            <a:r>
              <a:rPr lang="ko-KR" altLang="en-US" dirty="0" smtClean="0"/>
              <a:t>모임</a:t>
            </a:r>
            <a:endParaRPr lang="en-US" altLang="ko-KR" dirty="0"/>
          </a:p>
          <a:p>
            <a:pPr marL="0" indent="0">
              <a:lnSpc>
                <a:spcPct val="170000"/>
              </a:lnSpc>
              <a:buNone/>
            </a:pPr>
            <a:r>
              <a:rPr lang="ko-KR" altLang="en-US" dirty="0"/>
              <a:t>집합은 서로 구별되는 대상들을 순서와 무관하게 모은 것이다</a:t>
            </a:r>
            <a:r>
              <a:rPr lang="en-US" altLang="ko-KR" dirty="0"/>
              <a:t>. </a:t>
            </a:r>
            <a:r>
              <a:rPr lang="ko-KR" altLang="en-US" dirty="0"/>
              <a:t>이때 집합에 속하는 각각의 대상들은 집합의 원소라고 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58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공차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등차수열에서 연속하는 두 수의 차이를 공차</a:t>
            </a:r>
            <a:r>
              <a:rPr lang="en-US" altLang="ko-KR" dirty="0"/>
              <a:t>(</a:t>
            </a:r>
            <a:r>
              <a:rPr lang="ko-KR" altLang="en-US" dirty="0" smtClean="0"/>
              <a:t>公差</a:t>
            </a:r>
            <a:r>
              <a:rPr lang="en-US" altLang="ko-KR" dirty="0" smtClean="0"/>
              <a:t>. Common difference)</a:t>
            </a:r>
            <a:r>
              <a:rPr lang="ko-KR" altLang="en-US" dirty="0"/>
              <a:t>라고 한다</a:t>
            </a:r>
            <a:r>
              <a:rPr lang="en-US" altLang="ko-KR" dirty="0"/>
              <a:t>. </a:t>
            </a:r>
            <a:r>
              <a:rPr lang="ko-KR" altLang="en-US" dirty="0"/>
              <a:t>보통 </a:t>
            </a:r>
            <a:r>
              <a:rPr lang="en-US" altLang="ko-KR" dirty="0" smtClean="0"/>
              <a:t>d</a:t>
            </a:r>
            <a:r>
              <a:rPr lang="ko-KR" altLang="en-US" dirty="0" smtClean="0"/>
              <a:t>로 </a:t>
            </a:r>
            <a:r>
              <a:rPr lang="ko-KR" altLang="en-US" dirty="0"/>
              <a:t>표시한다</a:t>
            </a:r>
            <a:endParaRPr lang="en-US" altLang="ko-KR" dirty="0" smtClean="0"/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356992"/>
            <a:ext cx="5616624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021" y="4766692"/>
            <a:ext cx="4733925" cy="182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63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등차 수열의 합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등차급수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등차급수</a:t>
            </a:r>
            <a:r>
              <a:rPr lang="en-US" altLang="ko-KR" dirty="0" smtClean="0"/>
              <a:t>(</a:t>
            </a:r>
            <a:r>
              <a:rPr lang="en-US" altLang="ko-KR" dirty="0"/>
              <a:t> arithmetic series)</a:t>
            </a:r>
            <a:r>
              <a:rPr lang="ko-KR" altLang="en-US" dirty="0"/>
              <a:t>는 등차수열의 합이다</a:t>
            </a:r>
            <a:r>
              <a:rPr lang="en-US" altLang="ko-KR" dirty="0"/>
              <a:t>. </a:t>
            </a:r>
            <a:r>
              <a:rPr lang="ko-KR" altLang="en-US" dirty="0"/>
              <a:t>초항부터 </a:t>
            </a:r>
            <a:r>
              <a:rPr lang="en-US" altLang="ko-KR" dirty="0"/>
              <a:t>n</a:t>
            </a:r>
            <a:r>
              <a:rPr lang="ko-KR" altLang="en-US" dirty="0"/>
              <a:t>번째 항까지의 </a:t>
            </a:r>
            <a:r>
              <a:rPr lang="ko-KR" altLang="en-US" dirty="0" smtClean="0"/>
              <a:t>합</a:t>
            </a:r>
            <a:r>
              <a:rPr lang="en-US" altLang="ko-KR" dirty="0" smtClean="0"/>
              <a:t>S</a:t>
            </a:r>
            <a:r>
              <a:rPr lang="en-US" altLang="ko-KR" baseline="-25000" dirty="0" smtClean="0"/>
              <a:t>n</a:t>
            </a:r>
            <a:r>
              <a:rPr lang="ko-KR" altLang="en-US" dirty="0" smtClean="0"/>
              <a:t>는 </a:t>
            </a:r>
            <a:r>
              <a:rPr lang="ko-KR" altLang="en-US" dirty="0"/>
              <a:t>다음과 같은 공식으로 나타난다</a:t>
            </a:r>
            <a:endParaRPr lang="en-US" altLang="ko-KR" dirty="0" smtClean="0"/>
          </a:p>
        </p:txBody>
      </p:sp>
      <p:pic>
        <p:nvPicPr>
          <p:cNvPr id="161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347" y="4005064"/>
            <a:ext cx="2857500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49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등차 수열의 합의 산식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하나의 등차수열과 이 등차수열을 역으로 변환해서 더하며 동일한 패턴이 값이 나오고 이를 다시 하나</a:t>
            </a:r>
            <a:r>
              <a:rPr lang="en-US" altLang="ko-KR" dirty="0" smtClean="0"/>
              <a:t>(2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나눔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만들면 합산 값이 됨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059024" y="3212976"/>
            <a:ext cx="2880320" cy="10247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등차수열을 역순으로 만들고 합산하면 동일한 결과를 가진 패턴이 나옴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3212976"/>
            <a:ext cx="4006032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1059024" y="4941168"/>
            <a:ext cx="2880320" cy="9492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패턴 찾을 것을 </a:t>
            </a:r>
            <a:r>
              <a:rPr lang="en-US" altLang="ko-KR" sz="1400" dirty="0" smtClean="0">
                <a:solidFill>
                  <a:schemeClr val="tx1"/>
                </a:solidFill>
              </a:rPr>
              <a:t>2</a:t>
            </a:r>
            <a:r>
              <a:rPr lang="ko-KR" altLang="en-US" sz="1400" dirty="0" smtClean="0">
                <a:solidFill>
                  <a:schemeClr val="tx1"/>
                </a:solidFill>
              </a:rPr>
              <a:t>로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나누면 수열의 합이 계산됨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269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5042659"/>
            <a:ext cx="147637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21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등차수열의 합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 smtClean="0"/>
              <a:t>첫번째항과</a:t>
            </a:r>
            <a:r>
              <a:rPr lang="ko-KR" altLang="en-US" dirty="0" smtClean="0"/>
              <a:t> 마지막 항을 알고 둘 사이의 개수를 알 경우 </a:t>
            </a:r>
            <a:endParaRPr lang="en-US" altLang="ko-KR" dirty="0" smtClean="0"/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876302"/>
            <a:ext cx="1584176" cy="992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7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068961"/>
            <a:ext cx="4176464" cy="807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7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281585"/>
            <a:ext cx="4191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52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등차수열의 합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 smtClean="0"/>
              <a:t>첫째항과</a:t>
            </a:r>
            <a:r>
              <a:rPr lang="ko-KR" altLang="en-US" dirty="0" smtClean="0"/>
              <a:t> 공차만 있을 경우 처리하는 방식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err="1" smtClean="0"/>
              <a:t>첫번째항</a:t>
            </a:r>
            <a:r>
              <a:rPr lang="en-US" altLang="ko-KR" dirty="0" smtClean="0"/>
              <a:t>(a), </a:t>
            </a:r>
            <a:r>
              <a:rPr lang="ko-KR" altLang="en-US" dirty="0" err="1" smtClean="0"/>
              <a:t>마지막항</a:t>
            </a:r>
            <a:r>
              <a:rPr lang="en-US" altLang="ko-KR" dirty="0" smtClean="0"/>
              <a:t>( a*(n-1)*d)</a:t>
            </a:r>
            <a:r>
              <a:rPr lang="ko-KR" altLang="en-US" dirty="0" smtClean="0"/>
              <a:t>을 더해서 총 개수만큼 곱하고 이를 </a:t>
            </a:r>
            <a:r>
              <a:rPr lang="en-US" altLang="ko-KR" dirty="0" smtClean="0"/>
              <a:t>2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나눈면</a:t>
            </a:r>
            <a:r>
              <a:rPr lang="ko-KR" altLang="en-US" dirty="0" smtClean="0"/>
              <a:t> 됨</a:t>
            </a:r>
            <a:endParaRPr lang="en-US" altLang="ko-KR" dirty="0" smtClean="0"/>
          </a:p>
        </p:txBody>
      </p:sp>
      <p:pic>
        <p:nvPicPr>
          <p:cNvPr id="1198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3" y="3447053"/>
            <a:ext cx="37433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077072"/>
            <a:ext cx="280987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40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초기값이 중간부터 오는 경우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 </a:t>
            </a:r>
            <a:r>
              <a:rPr lang="ko-KR" altLang="en-US" dirty="0" smtClean="0"/>
              <a:t>초기값이 중간부터 올 경우 계산하는 급수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3851920" y="3717032"/>
            <a:ext cx="41764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초기값 </a:t>
            </a:r>
            <a:r>
              <a:rPr lang="en-US" altLang="ko-KR" dirty="0" smtClean="0"/>
              <a:t>a= 11 </a:t>
            </a:r>
            <a:r>
              <a:rPr lang="ko-KR" altLang="en-US" dirty="0" smtClean="0"/>
              <a:t>이고 공차 </a:t>
            </a:r>
            <a:r>
              <a:rPr lang="en-US" altLang="ko-KR" dirty="0" smtClean="0"/>
              <a:t>d = 1</a:t>
            </a:r>
            <a:r>
              <a:rPr lang="ko-KR" altLang="en-US" dirty="0" smtClean="0"/>
              <a:t>이면서 개수 </a:t>
            </a:r>
            <a:r>
              <a:rPr lang="en-US" altLang="ko-KR" dirty="0" smtClean="0"/>
              <a:t>n = 5 </a:t>
            </a:r>
            <a:r>
              <a:rPr lang="ko-KR" altLang="en-US" dirty="0" smtClean="0"/>
              <a:t>인 급수를 계산하기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11+ 12 + 13 + 14+ 15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 smtClean="0"/>
              <a:t>산식 </a:t>
            </a:r>
            <a:r>
              <a:rPr lang="en-US" altLang="ko-KR" dirty="0" smtClean="0"/>
              <a:t>= </a:t>
            </a:r>
            <a:r>
              <a:rPr lang="en-US" altLang="ko-KR" dirty="0" err="1" smtClean="0"/>
              <a:t>na</a:t>
            </a:r>
            <a:r>
              <a:rPr lang="en-US" altLang="ko-KR" dirty="0" smtClean="0"/>
              <a:t> + n/2(n-1)d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= 5*11 + 5/2(5-1) *1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= 55 + 10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= 65</a:t>
            </a:r>
            <a:endParaRPr lang="ko-KR" altLang="en-US" dirty="0"/>
          </a:p>
        </p:txBody>
      </p:sp>
      <p:pic>
        <p:nvPicPr>
          <p:cNvPr id="158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717033"/>
            <a:ext cx="1866131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62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등비수열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초기값을 가지고 동일한 값으로 곱해서 얻어지는 수열 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259632" y="3827537"/>
            <a:ext cx="2088232" cy="12961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일반항</a:t>
            </a: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218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662" y="4763641"/>
            <a:ext cx="2232248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786" y="3284984"/>
            <a:ext cx="3810000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96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공비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등비수열에서 </a:t>
            </a:r>
            <a:r>
              <a:rPr lang="ko-KR" altLang="en-US" dirty="0"/>
              <a:t>연속하는 두 수의 차이를 </a:t>
            </a:r>
            <a:r>
              <a:rPr lang="ko-KR" altLang="en-US" dirty="0" smtClean="0"/>
              <a:t>공비</a:t>
            </a:r>
            <a:r>
              <a:rPr lang="en-US" altLang="ko-KR" dirty="0" smtClean="0"/>
              <a:t>( Common ratio)</a:t>
            </a:r>
            <a:r>
              <a:rPr lang="ko-KR" altLang="en-US" dirty="0"/>
              <a:t>라고 한다</a:t>
            </a:r>
            <a:r>
              <a:rPr lang="en-US" altLang="ko-KR" dirty="0"/>
              <a:t>. </a:t>
            </a:r>
            <a:r>
              <a:rPr lang="ko-KR" altLang="en-US" dirty="0"/>
              <a:t>보통 </a:t>
            </a:r>
            <a:r>
              <a:rPr lang="en-US" altLang="ko-KR" dirty="0"/>
              <a:t>r</a:t>
            </a:r>
            <a:r>
              <a:rPr lang="ko-KR" altLang="en-US" dirty="0" smtClean="0"/>
              <a:t>로 </a:t>
            </a:r>
            <a:r>
              <a:rPr lang="ko-KR" altLang="en-US" dirty="0"/>
              <a:t>표시한다</a:t>
            </a:r>
            <a:endParaRPr lang="en-US" altLang="ko-KR" dirty="0" smtClean="0"/>
          </a:p>
        </p:txBody>
      </p:sp>
      <p:pic>
        <p:nvPicPr>
          <p:cNvPr id="1228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433665"/>
            <a:ext cx="203835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430" y="4452938"/>
            <a:ext cx="5429250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14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등비 수열의 합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등비급수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a</a:t>
            </a:r>
            <a:r>
              <a:rPr lang="en-US" altLang="ko-KR" baseline="-25000" dirty="0" smtClean="0"/>
              <a:t>1</a:t>
            </a:r>
            <a:r>
              <a:rPr lang="ko-KR" altLang="en-US" dirty="0" smtClean="0"/>
              <a:t>부터</a:t>
            </a:r>
            <a:r>
              <a:rPr lang="ko-KR" altLang="en-US" dirty="0"/>
              <a:t> </a:t>
            </a:r>
            <a:r>
              <a:rPr lang="en-US" altLang="ko-KR" dirty="0" smtClean="0"/>
              <a:t>a</a:t>
            </a:r>
            <a:r>
              <a:rPr lang="en-US" altLang="ko-KR" baseline="-25000" dirty="0" smtClean="0"/>
              <a:t>n</a:t>
            </a:r>
            <a:r>
              <a:rPr lang="ko-KR" altLang="en-US" dirty="0" smtClean="0"/>
              <a:t>까지 </a:t>
            </a:r>
            <a:r>
              <a:rPr lang="ko-KR" altLang="en-US" dirty="0"/>
              <a:t>더한 합인 </a:t>
            </a:r>
            <a:r>
              <a:rPr lang="ko-KR" altLang="en-US" b="1" dirty="0"/>
              <a:t>등비급수</a:t>
            </a:r>
            <a:r>
              <a:rPr lang="en-US" altLang="ko-KR" dirty="0" smtClean="0"/>
              <a:t>(</a:t>
            </a:r>
            <a:r>
              <a:rPr lang="en-US" altLang="ko-KR" dirty="0"/>
              <a:t> geometric series) </a:t>
            </a:r>
            <a:r>
              <a:rPr lang="ko-KR" altLang="en-US" dirty="0"/>
              <a:t>또는 </a:t>
            </a:r>
            <a:r>
              <a:rPr lang="ko-KR" altLang="en-US" b="1" dirty="0"/>
              <a:t>기하급수</a:t>
            </a:r>
            <a:r>
              <a:rPr lang="ko-KR" altLang="en-US" dirty="0"/>
              <a:t> </a:t>
            </a:r>
            <a:r>
              <a:rPr lang="en-US" altLang="ko-KR" dirty="0"/>
              <a:t> </a:t>
            </a:r>
            <a:r>
              <a:rPr lang="en-US" altLang="ko-KR" dirty="0" smtClean="0"/>
              <a:t>S</a:t>
            </a:r>
            <a:r>
              <a:rPr lang="en-US" altLang="ko-KR" baseline="-25000" dirty="0" smtClean="0"/>
              <a:t>n</a:t>
            </a:r>
            <a:r>
              <a:rPr lang="ko-KR" altLang="en-US" dirty="0" smtClean="0"/>
              <a:t>은 </a:t>
            </a:r>
            <a:r>
              <a:rPr lang="ko-KR" altLang="en-US" dirty="0"/>
              <a:t>다음과 같이 구할 수 있다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pic>
        <p:nvPicPr>
          <p:cNvPr id="162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717032"/>
            <a:ext cx="3733800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23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등비수열의 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 smtClean="0"/>
              <a:t>첫번째과</a:t>
            </a:r>
            <a:r>
              <a:rPr lang="ko-KR" altLang="en-US" dirty="0" smtClean="0"/>
              <a:t> 등비를 알 경우 계산이 가능 단 등비가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일 경우는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항에 개수만큼 곱하면 됨 </a:t>
            </a:r>
            <a:endParaRPr lang="en-US" altLang="ko-KR" dirty="0" smtClean="0"/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553" y="5122709"/>
            <a:ext cx="3168352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97" y="3645024"/>
            <a:ext cx="3829050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08104" y="3731660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동일한 값으로 처리를 위해 등비로 양변을 곱하고 빼면</a:t>
            </a:r>
            <a:endParaRPr lang="ko-KR" altLang="en-US" dirty="0"/>
          </a:p>
        </p:txBody>
      </p:sp>
      <p:pic>
        <p:nvPicPr>
          <p:cNvPr id="1249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464" y="4941020"/>
            <a:ext cx="16573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097" y="5572294"/>
            <a:ext cx="31337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96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원소나열법</a:t>
            </a:r>
            <a:r>
              <a:rPr lang="en-US" altLang="ko-KR" dirty="0" smtClean="0"/>
              <a:t>/</a:t>
            </a:r>
            <a:r>
              <a:rPr lang="ko-KR" altLang="en-US" dirty="0" err="1"/>
              <a:t>조건제시법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23042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 집합에 들어있는 원소들을 직접 </a:t>
            </a:r>
            <a:r>
              <a:rPr lang="ko-KR" altLang="en-US" dirty="0" smtClean="0"/>
              <a:t>나열하거나 조건을 제시하는 </a:t>
            </a:r>
            <a:r>
              <a:rPr lang="ko-KR" altLang="en-US" dirty="0"/>
              <a:t>방식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238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56992"/>
            <a:ext cx="3744416" cy="3044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356992"/>
            <a:ext cx="4032448" cy="3128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564904"/>
            <a:ext cx="3209925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303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등비수열의 합 예</a:t>
            </a:r>
            <a:r>
              <a:rPr lang="ko-KR" altLang="en-US" dirty="0"/>
              <a:t>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등비수열의 </a:t>
            </a:r>
            <a:r>
              <a:rPr lang="en-US" altLang="ko-KR" dirty="0" smtClean="0"/>
              <a:t>S</a:t>
            </a:r>
            <a:r>
              <a:rPr lang="en-US" altLang="ko-KR" baseline="-25000" dirty="0" smtClean="0"/>
              <a:t>n</a:t>
            </a:r>
            <a:r>
              <a:rPr lang="ko-KR" altLang="en-US" dirty="0" smtClean="0"/>
              <a:t>합은 </a:t>
            </a:r>
            <a:r>
              <a:rPr lang="en-US" altLang="ko-KR" dirty="0" smtClean="0"/>
              <a:t>a</a:t>
            </a:r>
            <a:r>
              <a:rPr lang="en-US" altLang="ko-KR" baseline="-25000" dirty="0" smtClean="0"/>
              <a:t>n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다음항</a:t>
            </a:r>
            <a:r>
              <a:rPr lang="en-US" altLang="ko-KR" dirty="0" smtClean="0"/>
              <a:t>) – a(</a:t>
            </a:r>
            <a:r>
              <a:rPr lang="ko-KR" altLang="en-US" dirty="0" smtClean="0"/>
              <a:t>초항</a:t>
            </a:r>
            <a:r>
              <a:rPr lang="en-US" altLang="ko-KR" dirty="0" smtClean="0"/>
              <a:t>)/(</a:t>
            </a:r>
            <a:r>
              <a:rPr lang="ko-KR" altLang="en-US" dirty="0" smtClean="0"/>
              <a:t>등비</a:t>
            </a:r>
            <a:r>
              <a:rPr lang="en-US" altLang="ko-KR" dirty="0" smtClean="0"/>
              <a:t>-1)</a:t>
            </a:r>
            <a:r>
              <a:rPr lang="ko-KR" altLang="en-US" dirty="0" smtClean="0"/>
              <a:t>로 처리</a:t>
            </a:r>
            <a:endParaRPr lang="en-US" altLang="ko-KR" dirty="0" smtClean="0"/>
          </a:p>
        </p:txBody>
      </p:sp>
      <p:pic>
        <p:nvPicPr>
          <p:cNvPr id="159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653136"/>
            <a:ext cx="2880320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92080" y="4919746"/>
            <a:ext cx="2808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</a:t>
            </a:r>
            <a:r>
              <a:rPr lang="en-US" altLang="ko-KR" baseline="-25000" dirty="0"/>
              <a:t>4</a:t>
            </a:r>
            <a:r>
              <a:rPr lang="en-US" altLang="ko-KR" dirty="0" smtClean="0"/>
              <a:t> = 2+4+8+16 = 30</a:t>
            </a:r>
          </a:p>
          <a:p>
            <a:r>
              <a:rPr lang="en-US" altLang="ko-KR" dirty="0" smtClean="0"/>
              <a:t>S</a:t>
            </a:r>
            <a:r>
              <a:rPr lang="en-US" altLang="ko-KR" baseline="-25000" dirty="0"/>
              <a:t>5</a:t>
            </a:r>
            <a:r>
              <a:rPr lang="ko-KR" altLang="en-US" baseline="-25000" dirty="0" smtClean="0"/>
              <a:t>는</a:t>
            </a:r>
            <a:endParaRPr lang="en-US" altLang="ko-KR" baseline="-25000" dirty="0" smtClean="0"/>
          </a:p>
          <a:p>
            <a:r>
              <a:rPr lang="en-US" altLang="ko-KR" dirty="0" smtClean="0"/>
              <a:t> </a:t>
            </a:r>
            <a:r>
              <a:rPr lang="ko-KR" altLang="en-US" dirty="0" err="1" smtClean="0"/>
              <a:t>다음항</a:t>
            </a:r>
            <a:r>
              <a:rPr lang="ko-KR" altLang="en-US" dirty="0" smtClean="0"/>
              <a:t> </a:t>
            </a:r>
            <a:r>
              <a:rPr lang="en-US" altLang="ko-KR" dirty="0" smtClean="0"/>
              <a:t>a</a:t>
            </a:r>
            <a:r>
              <a:rPr lang="en-US" altLang="ko-KR" baseline="-25000" dirty="0"/>
              <a:t>5</a:t>
            </a:r>
            <a:r>
              <a:rPr lang="en-US" altLang="ko-KR" dirty="0" smtClean="0"/>
              <a:t> =  32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S</a:t>
            </a:r>
            <a:r>
              <a:rPr lang="en-US" altLang="ko-KR" baseline="-25000" dirty="0"/>
              <a:t>3</a:t>
            </a:r>
            <a:r>
              <a:rPr lang="en-US" altLang="ko-KR" dirty="0" smtClean="0"/>
              <a:t> =  32 – 2/(2-1)</a:t>
            </a:r>
            <a:endParaRPr lang="ko-KR" altLang="en-US" dirty="0"/>
          </a:p>
        </p:txBody>
      </p:sp>
      <p:pic>
        <p:nvPicPr>
          <p:cNvPr id="159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481" y="3239740"/>
            <a:ext cx="2686050" cy="926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99992" y="2997165"/>
            <a:ext cx="23762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 r = 2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a</a:t>
            </a:r>
            <a:r>
              <a:rPr lang="en-US" altLang="ko-KR" sz="1400" baseline="-25000" dirty="0" smtClean="0"/>
              <a:t>1</a:t>
            </a:r>
            <a:r>
              <a:rPr lang="en-US" altLang="ko-KR" sz="1400" dirty="0" smtClean="0"/>
              <a:t> = 2</a:t>
            </a:r>
          </a:p>
          <a:p>
            <a:r>
              <a:rPr lang="en-US" altLang="ko-KR" sz="1400" dirty="0" smtClean="0"/>
              <a:t> a</a:t>
            </a:r>
            <a:r>
              <a:rPr lang="en-US" altLang="ko-KR" sz="1400" baseline="-25000" dirty="0" smtClean="0"/>
              <a:t>2</a:t>
            </a:r>
            <a:r>
              <a:rPr lang="en-US" altLang="ko-KR" sz="1400" dirty="0" smtClean="0"/>
              <a:t> = 4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a</a:t>
            </a:r>
            <a:r>
              <a:rPr lang="en-US" altLang="ko-KR" sz="1400" baseline="-25000" dirty="0" smtClean="0"/>
              <a:t>3</a:t>
            </a:r>
            <a:r>
              <a:rPr lang="en-US" altLang="ko-KR" sz="1400" dirty="0" smtClean="0"/>
              <a:t> = 8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a</a:t>
            </a:r>
            <a:r>
              <a:rPr lang="en-US" altLang="ko-KR" sz="1400" baseline="-25000" dirty="0"/>
              <a:t>4</a:t>
            </a:r>
            <a:r>
              <a:rPr lang="en-US" altLang="ko-KR" sz="1400" dirty="0" smtClean="0"/>
              <a:t> = 16</a:t>
            </a:r>
            <a:endParaRPr lang="ko-KR" altLang="en-US" sz="1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4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등비수열의 합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 smtClean="0"/>
              <a:t>첫번째과</a:t>
            </a:r>
            <a:r>
              <a:rPr lang="ko-KR" altLang="en-US" dirty="0" smtClean="0"/>
              <a:t> 등비를 알 경우 계산이 가능 단 등비가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일 경우는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항에 개수만큼 곱하면 됨 </a:t>
            </a:r>
            <a:endParaRPr lang="en-US" altLang="ko-KR" dirty="0" smtClean="0"/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789040"/>
            <a:ext cx="3168352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1" y="2708920"/>
            <a:ext cx="5040560" cy="3802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94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수열의 극한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799"/>
            <a:ext cx="8229600" cy="3960441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ko-KR" altLang="en-US" dirty="0"/>
              <a:t> 수열의 극한</a:t>
            </a:r>
            <a:r>
              <a:rPr lang="en-US" altLang="ko-KR" dirty="0"/>
              <a:t>(</a:t>
            </a:r>
            <a:r>
              <a:rPr lang="ko-KR" altLang="en-US" dirty="0"/>
              <a:t>數列</a:t>
            </a:r>
            <a:r>
              <a:rPr lang="en-US" altLang="ko-KR" dirty="0"/>
              <a:t>-</a:t>
            </a:r>
            <a:r>
              <a:rPr lang="ko-KR" altLang="en-US" dirty="0"/>
              <a:t>極限</a:t>
            </a:r>
            <a:r>
              <a:rPr lang="en-US" altLang="ko-KR" dirty="0"/>
              <a:t>, </a:t>
            </a:r>
            <a:r>
              <a:rPr lang="en-US" altLang="ko-KR" dirty="0" smtClean="0"/>
              <a:t> </a:t>
            </a:r>
            <a:r>
              <a:rPr lang="en-US" altLang="ko-KR" dirty="0"/>
              <a:t>limit of a sequence)</a:t>
            </a:r>
            <a:r>
              <a:rPr lang="ko-KR" altLang="en-US" dirty="0"/>
              <a:t>은 수열이 한없이 가까워지는 값이다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dirty="0" smtClean="0"/>
              <a:t>직관적으로</a:t>
            </a:r>
            <a:r>
              <a:rPr lang="en-US" altLang="ko-KR" dirty="0"/>
              <a:t>, </a:t>
            </a:r>
            <a:r>
              <a:rPr lang="ko-KR" altLang="en-US" dirty="0"/>
              <a:t>수열 </a:t>
            </a:r>
            <a:r>
              <a:rPr lang="en-US" altLang="ko-KR" dirty="0"/>
              <a:t>(a</a:t>
            </a:r>
            <a:r>
              <a:rPr lang="en-US" altLang="ko-KR" baseline="-25000" dirty="0"/>
              <a:t>n</a:t>
            </a:r>
            <a:r>
              <a:rPr lang="en-US" altLang="ko-KR" dirty="0"/>
              <a:t>)</a:t>
            </a:r>
            <a:r>
              <a:rPr lang="ko-KR" altLang="en-US" dirty="0"/>
              <a:t>이 수렴</a:t>
            </a:r>
            <a:r>
              <a:rPr lang="en-US" altLang="ko-KR" dirty="0"/>
              <a:t>(</a:t>
            </a:r>
            <a:r>
              <a:rPr lang="ko-KR" altLang="en-US" dirty="0"/>
              <a:t>收斂</a:t>
            </a:r>
            <a:r>
              <a:rPr lang="en-US" altLang="ko-KR" dirty="0" smtClean="0"/>
              <a:t>, </a:t>
            </a:r>
            <a:r>
              <a:rPr lang="en-US" altLang="ko-KR" dirty="0"/>
              <a:t>convergent)</a:t>
            </a:r>
            <a:r>
              <a:rPr lang="ko-KR" altLang="en-US" dirty="0"/>
              <a:t>한다는 것은 </a:t>
            </a:r>
            <a:r>
              <a:rPr lang="en-US" altLang="ko-KR" dirty="0"/>
              <a:t>n</a:t>
            </a:r>
            <a:r>
              <a:rPr lang="ko-KR" altLang="en-US" dirty="0"/>
              <a:t>이 커짐에 따라 </a:t>
            </a:r>
            <a:r>
              <a:rPr lang="en-US" altLang="ko-KR" dirty="0"/>
              <a:t>a</a:t>
            </a:r>
            <a:r>
              <a:rPr lang="en-US" altLang="ko-KR" baseline="-25000" dirty="0"/>
              <a:t>n</a:t>
            </a:r>
            <a:r>
              <a:rPr lang="ko-KR" altLang="en-US" dirty="0"/>
              <a:t>이 어떤 고정된 값 </a:t>
            </a:r>
            <a:r>
              <a:rPr lang="en-US" altLang="ko-KR" dirty="0"/>
              <a:t>a</a:t>
            </a:r>
            <a:r>
              <a:rPr lang="ko-KR" altLang="en-US" dirty="0"/>
              <a:t>에 한없이 가까워지는 것을 뜻한다</a:t>
            </a:r>
            <a:r>
              <a:rPr lang="en-US" altLang="ko-KR" dirty="0"/>
              <a:t>. </a:t>
            </a:r>
            <a:r>
              <a:rPr lang="ko-KR" altLang="en-US" dirty="0"/>
              <a:t>이때 </a:t>
            </a:r>
            <a:r>
              <a:rPr lang="en-US" altLang="ko-KR" dirty="0"/>
              <a:t>a</a:t>
            </a:r>
            <a:r>
              <a:rPr lang="ko-KR" altLang="en-US" dirty="0"/>
              <a:t>를 수열 </a:t>
            </a:r>
            <a:r>
              <a:rPr lang="en-US" altLang="ko-KR" dirty="0"/>
              <a:t>{a</a:t>
            </a:r>
            <a:r>
              <a:rPr lang="en-US" altLang="ko-KR" baseline="-25000" dirty="0"/>
              <a:t>n</a:t>
            </a:r>
            <a:r>
              <a:rPr lang="en-US" altLang="ko-KR" dirty="0"/>
              <a:t>}</a:t>
            </a:r>
            <a:r>
              <a:rPr lang="ko-KR" altLang="en-US" dirty="0"/>
              <a:t>의 극한이라고 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dirty="0" smtClean="0"/>
              <a:t>수열이 </a:t>
            </a:r>
            <a:r>
              <a:rPr lang="ko-KR" altLang="en-US" dirty="0"/>
              <a:t>수렴하지 않으면 발산</a:t>
            </a:r>
            <a:r>
              <a:rPr lang="en-US" altLang="ko-KR" dirty="0"/>
              <a:t>(</a:t>
            </a:r>
            <a:r>
              <a:rPr lang="ko-KR" altLang="en-US" dirty="0" smtClean="0"/>
              <a:t>發散</a:t>
            </a:r>
            <a:r>
              <a:rPr lang="en-US" altLang="ko-KR" dirty="0" smtClean="0"/>
              <a:t>, divergent</a:t>
            </a:r>
            <a:r>
              <a:rPr lang="en-US" altLang="ko-KR" dirty="0"/>
              <a:t>)</a:t>
            </a:r>
            <a:r>
              <a:rPr lang="ko-KR" altLang="en-US" dirty="0"/>
              <a:t>한다고 한다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5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부분합 급수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 </a:t>
            </a:r>
            <a:r>
              <a:rPr lang="ko-KR" altLang="en-US" dirty="0" smtClean="0"/>
              <a:t>무한급수 중에 특정 위치까지의 유한개의 항에 대한 합을 나타내는 급수</a:t>
            </a:r>
            <a:endParaRPr lang="en-US" altLang="ko-KR" dirty="0" smtClean="0"/>
          </a:p>
        </p:txBody>
      </p:sp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24" y="3861048"/>
            <a:ext cx="6115050" cy="1636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44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무한수열과 극한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 무한수열 </a:t>
            </a:r>
            <a:r>
              <a:rPr lang="en-US" altLang="ko-KR" dirty="0"/>
              <a:t>{a</a:t>
            </a:r>
            <a:r>
              <a:rPr lang="en-US" altLang="ko-KR" baseline="-25000" dirty="0"/>
              <a:t>n</a:t>
            </a:r>
            <a:r>
              <a:rPr lang="en-US" altLang="ko-KR" dirty="0"/>
              <a:t>}</a:t>
            </a:r>
            <a:r>
              <a:rPr lang="ko-KR" altLang="en-US" dirty="0"/>
              <a:t>에서 </a:t>
            </a:r>
            <a:r>
              <a:rPr lang="en-US" altLang="ko-KR" dirty="0"/>
              <a:t>n</a:t>
            </a:r>
            <a:r>
              <a:rPr lang="ko-KR" altLang="en-US" dirty="0"/>
              <a:t>이 무한히 커짐에 따라 </a:t>
            </a:r>
            <a:r>
              <a:rPr lang="en-US" altLang="ko-KR" dirty="0"/>
              <a:t>a</a:t>
            </a:r>
            <a:r>
              <a:rPr lang="en-US" altLang="ko-KR" baseline="-25000" dirty="0"/>
              <a:t>n</a:t>
            </a:r>
            <a:r>
              <a:rPr lang="ko-KR" altLang="en-US" dirty="0"/>
              <a:t>이 일정한 값 </a:t>
            </a:r>
            <a:r>
              <a:rPr lang="en-US" altLang="ko-KR" dirty="0"/>
              <a:t>α</a:t>
            </a:r>
            <a:r>
              <a:rPr lang="ko-KR" altLang="en-US" dirty="0"/>
              <a:t>에 한없이 가까워지면</a:t>
            </a:r>
            <a:r>
              <a:rPr lang="en-US" altLang="ko-KR" dirty="0"/>
              <a:t>, α</a:t>
            </a:r>
            <a:r>
              <a:rPr lang="ko-KR" altLang="en-US" dirty="0"/>
              <a:t>를 그 수열의 극한 또는 극한값</a:t>
            </a:r>
            <a:r>
              <a:rPr lang="en-US" altLang="ko-KR" dirty="0"/>
              <a:t>(limit</a:t>
            </a:r>
            <a:r>
              <a:rPr lang="ko-KR" altLang="en-US" dirty="0"/>
              <a:t> </a:t>
            </a:r>
            <a:r>
              <a:rPr lang="en-US" altLang="ko-KR" dirty="0"/>
              <a:t>value</a:t>
            </a:r>
            <a:r>
              <a:rPr lang="en-US" altLang="ko-KR" dirty="0" smtClean="0"/>
              <a:t>)</a:t>
            </a:r>
          </a:p>
        </p:txBody>
      </p:sp>
      <p:pic>
        <p:nvPicPr>
          <p:cNvPr id="132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119669"/>
            <a:ext cx="3024336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051720" y="4119669"/>
            <a:ext cx="720080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3688" y="5487821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부분합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83968" y="4379825"/>
            <a:ext cx="4464496" cy="147732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dirty="0" smtClean="0"/>
              <a:t> n</a:t>
            </a:r>
            <a:r>
              <a:rPr lang="ko-KR" altLang="en-US" dirty="0" smtClean="0"/>
              <a:t>이 한없이 커진다</a:t>
            </a:r>
            <a:r>
              <a:rPr lang="en-US" altLang="ko-KR" dirty="0" smtClean="0"/>
              <a:t>: n-&gt; </a:t>
            </a:r>
            <a:r>
              <a:rPr lang="ko-KR" altLang="en-US" dirty="0" smtClean="0"/>
              <a:t>무한대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a</a:t>
            </a:r>
            <a:r>
              <a:rPr lang="en-US" altLang="ko-KR" baseline="-25000" dirty="0" smtClean="0"/>
              <a:t>n</a:t>
            </a:r>
            <a:r>
              <a:rPr lang="ko-KR" altLang="en-US" baseline="-25000" dirty="0"/>
              <a:t> </a:t>
            </a:r>
            <a:r>
              <a:rPr lang="ko-KR" altLang="en-US" dirty="0" smtClean="0"/>
              <a:t>한없이 </a:t>
            </a:r>
            <a:r>
              <a:rPr lang="el-GR" altLang="ko-KR" dirty="0" smtClean="0"/>
              <a:t>ά</a:t>
            </a:r>
            <a:r>
              <a:rPr lang="ko-KR" altLang="en-US" dirty="0" smtClean="0"/>
              <a:t>에 가까워진다 </a:t>
            </a:r>
            <a:r>
              <a:rPr lang="en-US" altLang="ko-KR" dirty="0" smtClean="0"/>
              <a:t>: a</a:t>
            </a:r>
            <a:r>
              <a:rPr lang="en-US" altLang="ko-KR" baseline="-25000" dirty="0" smtClean="0"/>
              <a:t>n-&gt; </a:t>
            </a:r>
            <a:r>
              <a:rPr lang="el-GR" altLang="ko-KR" dirty="0" smtClean="0"/>
              <a:t>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 무한수열의 극한값 </a:t>
            </a:r>
            <a:r>
              <a:rPr lang="el-GR" altLang="ko-KR" dirty="0" smtClean="0"/>
              <a:t>ά</a:t>
            </a:r>
            <a:r>
              <a:rPr lang="ko-KR" altLang="en-US" dirty="0" smtClean="0"/>
              <a:t>이</a:t>
            </a:r>
            <a:r>
              <a:rPr lang="ko-KR" altLang="en-US" dirty="0"/>
              <a:t>다</a:t>
            </a:r>
            <a:r>
              <a:rPr lang="en-US" altLang="ko-KR" dirty="0" smtClean="0"/>
              <a:t> -&gt; </a:t>
            </a:r>
            <a:r>
              <a:rPr lang="ko-KR" altLang="en-US" dirty="0" smtClean="0"/>
              <a:t> </a:t>
            </a:r>
            <a:endParaRPr lang="ko-KR" altLang="en-US" baseline="-25000" dirty="0"/>
          </a:p>
        </p:txBody>
      </p:sp>
      <p:pic>
        <p:nvPicPr>
          <p:cNvPr id="132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5455256"/>
            <a:ext cx="1152128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920" y="4504662"/>
            <a:ext cx="2381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10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065" y="3789041"/>
            <a:ext cx="2619375" cy="478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62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수렴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3924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한 </a:t>
            </a:r>
            <a:r>
              <a:rPr lang="ko-KR" altLang="en-US" dirty="0"/>
              <a:t>점으로 모인다는 뜻</a:t>
            </a:r>
            <a:r>
              <a:rPr lang="en-US" altLang="ko-KR" dirty="0"/>
              <a:t>. </a:t>
            </a:r>
            <a:r>
              <a:rPr lang="ko-KR" altLang="en-US" dirty="0"/>
              <a:t>보통 의견 수렴이라든지 여론 수렴 등등으로 해서 한 점에 모인다는 의미로 사용하는 경우가 많은데</a:t>
            </a:r>
            <a:r>
              <a:rPr lang="en-US" altLang="ko-KR" dirty="0"/>
              <a:t>, </a:t>
            </a:r>
            <a:r>
              <a:rPr lang="ko-KR" altLang="en-US" dirty="0"/>
              <a:t>이 뜻을 수학으로 빌려와서 여러 값이 </a:t>
            </a:r>
            <a:r>
              <a:rPr lang="ko-KR" altLang="en-US" dirty="0" err="1"/>
              <a:t>기어코야</a:t>
            </a:r>
            <a:r>
              <a:rPr lang="ko-KR" altLang="en-US" dirty="0"/>
              <a:t> 한 값으로 모이게 되었다는 의미로 사용한다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즉</a:t>
            </a:r>
            <a:r>
              <a:rPr lang="ko-KR" altLang="en-US" dirty="0"/>
              <a:t> </a:t>
            </a:r>
            <a:r>
              <a:rPr lang="en-US" altLang="ko-KR" i="1" dirty="0" smtClean="0"/>
              <a:t>x</a:t>
            </a:r>
            <a:r>
              <a:rPr lang="ko-KR" altLang="en-US" dirty="0"/>
              <a:t>가 </a:t>
            </a:r>
            <a:r>
              <a:rPr lang="en-US" altLang="ko-KR" i="1" dirty="0" smtClean="0"/>
              <a:t>a</a:t>
            </a:r>
            <a:r>
              <a:rPr lang="ko-KR" altLang="en-US" dirty="0"/>
              <a:t>에 한없이 가까워지거나 한없이 커지거나 작아지면 </a:t>
            </a:r>
            <a:r>
              <a:rPr lang="en-US" altLang="ko-KR" i="1" dirty="0" smtClean="0"/>
              <a:t>f</a:t>
            </a:r>
            <a:r>
              <a:rPr lang="en-US" altLang="ko-KR" dirty="0" smtClean="0"/>
              <a:t>(</a:t>
            </a:r>
            <a:r>
              <a:rPr lang="en-US" altLang="ko-KR" i="1" dirty="0" smtClean="0"/>
              <a:t>x</a:t>
            </a:r>
            <a:r>
              <a:rPr lang="en-US" altLang="ko-KR" dirty="0"/>
              <a:t>)</a:t>
            </a:r>
            <a:r>
              <a:rPr lang="ko-KR" altLang="en-US" dirty="0"/>
              <a:t>도 어디로 한없이 가까워진다는 뜻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189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445224"/>
            <a:ext cx="411480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4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5877272"/>
            <a:ext cx="18097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904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발산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3924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수렴하지 </a:t>
            </a:r>
            <a:r>
              <a:rPr lang="ko-KR" altLang="en-US" dirty="0"/>
              <a:t>않으면 발산한다</a:t>
            </a:r>
            <a:r>
              <a:rPr lang="en-US" altLang="ko-KR" dirty="0"/>
              <a:t>. </a:t>
            </a:r>
            <a:r>
              <a:rPr lang="ko-KR" altLang="en-US" dirty="0"/>
              <a:t>수열이 계속 커지는 양의 무한대로 발산</a:t>
            </a:r>
            <a:r>
              <a:rPr lang="en-US" altLang="ko-KR" dirty="0"/>
              <a:t>, </a:t>
            </a:r>
            <a:r>
              <a:rPr lang="ko-KR" altLang="en-US" dirty="0"/>
              <a:t>수열이 계속 작아지는 음의 무한대로 발산이 있다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190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365104"/>
            <a:ext cx="490537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4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512741"/>
            <a:ext cx="2543175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211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극한의 기본 성질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 </a:t>
            </a:r>
            <a:r>
              <a:rPr lang="ko-KR" altLang="en-US" dirty="0" smtClean="0"/>
              <a:t>수열이 수렴할 때 이 기본 성질이 사용됨</a:t>
            </a:r>
            <a:endParaRPr lang="en-US" altLang="ko-KR" dirty="0" smtClean="0"/>
          </a:p>
        </p:txBody>
      </p:sp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780928"/>
            <a:ext cx="4038376" cy="3312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19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4800" dirty="0" smtClean="0"/>
              <a:t>미적분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4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함수의 극한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799"/>
            <a:ext cx="8229600" cy="201622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함수의 극한</a:t>
            </a:r>
            <a:r>
              <a:rPr lang="en-US" altLang="ko-KR" dirty="0" smtClean="0"/>
              <a:t>( </a:t>
            </a:r>
            <a:r>
              <a:rPr lang="en-US" altLang="ko-KR" dirty="0"/>
              <a:t>limit of a function)</a:t>
            </a:r>
            <a:r>
              <a:rPr lang="ko-KR" altLang="en-US" dirty="0"/>
              <a:t>은 어떤 점에 가까이 다다름에 따른</a:t>
            </a:r>
            <a:r>
              <a:rPr lang="en-US" altLang="ko-KR" dirty="0"/>
              <a:t>, </a:t>
            </a:r>
            <a:r>
              <a:rPr lang="ko-KR" altLang="en-US" dirty="0"/>
              <a:t>함수의 행태에 대한 </a:t>
            </a:r>
            <a:r>
              <a:rPr lang="ko-KR" altLang="en-US" dirty="0" smtClean="0"/>
              <a:t>개념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</a:t>
            </a:fld>
            <a:endParaRPr lang="ko-KR" altLang="en-US"/>
          </a:p>
        </p:txBody>
      </p:sp>
      <p:pic>
        <p:nvPicPr>
          <p:cNvPr id="211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975" y="4110038"/>
            <a:ext cx="4438650" cy="191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150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Venn diagram </a:t>
            </a:r>
            <a:r>
              <a:rPr lang="ko-KR" altLang="en-US" dirty="0" smtClean="0"/>
              <a:t>그리기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23042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 </a:t>
            </a:r>
            <a:r>
              <a:rPr lang="en-US" altLang="ko-KR" dirty="0"/>
              <a:t>2</a:t>
            </a:r>
            <a:r>
              <a:rPr lang="ko-KR" altLang="en-US" dirty="0" smtClean="0"/>
              <a:t>개의 집합에 대한 숫자는 사이즈를 표시하는 </a:t>
            </a:r>
            <a:r>
              <a:rPr lang="ko-KR" altLang="en-US" dirty="0" err="1" smtClean="0"/>
              <a:t>벤다이어그램</a:t>
            </a:r>
            <a:r>
              <a:rPr lang="ko-KR" altLang="en-US" dirty="0" smtClean="0"/>
              <a:t> 그리기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396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664903"/>
            <a:ext cx="6480720" cy="4004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813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좌극한값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우극한값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799"/>
            <a:ext cx="8229600" cy="201622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그래프에서 </a:t>
            </a:r>
            <a:r>
              <a:rPr lang="ko-KR" altLang="en-US" dirty="0" err="1" smtClean="0"/>
              <a:t>좌축과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우축에서</a:t>
            </a:r>
            <a:r>
              <a:rPr lang="ko-KR" altLang="en-US" dirty="0" smtClean="0"/>
              <a:t> 접근하는 것에 따라 값을 구분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2129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41" y="3645024"/>
            <a:ext cx="2736304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29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125" y="3829794"/>
            <a:ext cx="3724275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31901" y="5013176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 smtClean="0"/>
              <a:t>좌극한</a:t>
            </a:r>
            <a:endParaRPr lang="ko-KR" alt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495797" y="5013176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우</a:t>
            </a:r>
            <a:r>
              <a:rPr lang="ko-KR" altLang="en-US" sz="1400" b="1" dirty="0" err="1" smtClean="0"/>
              <a:t>극한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48283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함수의 연속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799"/>
            <a:ext cx="8229600" cy="201622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함수</a:t>
            </a:r>
            <a:r>
              <a:rPr lang="en-US" altLang="ko-KR" dirty="0" smtClean="0"/>
              <a:t>f(x)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정의역의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한점</a:t>
            </a:r>
            <a:r>
              <a:rPr lang="ko-KR" altLang="en-US" dirty="0" smtClean="0"/>
              <a:t> </a:t>
            </a:r>
            <a:r>
              <a:rPr lang="en-US" altLang="ko-KR" dirty="0" smtClean="0"/>
              <a:t>a</a:t>
            </a:r>
            <a:r>
              <a:rPr lang="ko-KR" altLang="en-US" dirty="0" smtClean="0"/>
              <a:t>에 대해 다음 세 조건을 만족하면 함수 </a:t>
            </a:r>
            <a:r>
              <a:rPr lang="en-US" altLang="ko-KR" dirty="0" smtClean="0"/>
              <a:t>f(x)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x=a</a:t>
            </a:r>
            <a:r>
              <a:rPr lang="ko-KR" altLang="en-US" dirty="0" smtClean="0"/>
              <a:t>에서 연속되므로 연속함수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</a:t>
            </a:fld>
            <a:endParaRPr lang="ko-KR" altLang="en-US"/>
          </a:p>
        </p:txBody>
      </p:sp>
      <p:pic>
        <p:nvPicPr>
          <p:cNvPr id="2170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077072"/>
            <a:ext cx="3124200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015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함수의 극한의 수렴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799"/>
            <a:ext cx="8229600" cy="201622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함수의 </a:t>
            </a:r>
            <a:r>
              <a:rPr lang="ko-KR" altLang="en-US" dirty="0"/>
              <a:t>극한은 독립 변수가 일정한 값에 한없이 가까워질 때</a:t>
            </a:r>
            <a:r>
              <a:rPr lang="en-US" altLang="ko-KR" dirty="0"/>
              <a:t>, </a:t>
            </a:r>
            <a:r>
              <a:rPr lang="ko-KR" altLang="en-US" dirty="0" err="1"/>
              <a:t>함숫값이</a:t>
            </a:r>
            <a:r>
              <a:rPr lang="ko-KR" altLang="en-US" dirty="0"/>
              <a:t> 한없이 가까워지는 </a:t>
            </a:r>
            <a:r>
              <a:rPr lang="ko-KR" altLang="en-US" dirty="0" smtClean="0"/>
              <a:t>값이 존재하면 수렴한다고 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</a:t>
            </a:fld>
            <a:endParaRPr lang="ko-KR" altLang="en-US"/>
          </a:p>
        </p:txBody>
      </p:sp>
      <p:pic>
        <p:nvPicPr>
          <p:cNvPr id="2109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861049"/>
            <a:ext cx="5012432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394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 극한의 성질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799"/>
            <a:ext cx="8229600" cy="201622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수렴하는 함수들이 존재할 때 함수들의 사칙연산을 처리할 수 있음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</a:t>
            </a:fld>
            <a:endParaRPr lang="ko-KR" altLang="en-US"/>
          </a:p>
        </p:txBody>
      </p:sp>
      <p:pic>
        <p:nvPicPr>
          <p:cNvPr id="214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905200"/>
            <a:ext cx="2592288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40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356992"/>
            <a:ext cx="4104456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977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지수함수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799"/>
            <a:ext cx="8229600" cy="201622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지수가 무한대로 갈 때 밑이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보다 크면 무한대이고 밑이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보다 작으면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무한대로 </a:t>
            </a:r>
            <a:r>
              <a:rPr lang="ko-KR" altLang="en-US" dirty="0" err="1" smtClean="0"/>
              <a:t>갈때</a:t>
            </a:r>
            <a:r>
              <a:rPr lang="ko-KR" altLang="en-US" dirty="0" smtClean="0"/>
              <a:t> 무한대가 됨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</a:t>
            </a:fld>
            <a:endParaRPr lang="ko-KR" altLang="en-US"/>
          </a:p>
        </p:txBody>
      </p:sp>
      <p:pic>
        <p:nvPicPr>
          <p:cNvPr id="273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861048"/>
            <a:ext cx="202882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592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limit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극</a:t>
            </a:r>
            <a:r>
              <a:rPr lang="ko-KR" altLang="en-US" dirty="0"/>
              <a:t>한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5212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극한을 처리하는 함수</a:t>
            </a:r>
            <a:r>
              <a:rPr lang="en-US" altLang="ko-KR" dirty="0" smtClean="0"/>
              <a:t>limit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</a:t>
            </a:fld>
            <a:endParaRPr lang="ko-KR" altLang="en-US"/>
          </a:p>
        </p:txBody>
      </p:sp>
      <p:pic>
        <p:nvPicPr>
          <p:cNvPr id="354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789040"/>
            <a:ext cx="5429250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094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할선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/>
              <a:t>할선</a:t>
            </a:r>
            <a:r>
              <a:rPr lang="en-US" altLang="ko-KR" dirty="0"/>
              <a:t>(</a:t>
            </a:r>
            <a:r>
              <a:rPr lang="ko-KR" altLang="en-US" dirty="0" err="1"/>
              <a:t>割線</a:t>
            </a:r>
            <a:r>
              <a:rPr lang="en-US" altLang="ko-KR" dirty="0"/>
              <a:t>, </a:t>
            </a:r>
            <a:r>
              <a:rPr lang="ko-KR" altLang="en-US" dirty="0" smtClean="0"/>
              <a:t>가름선</a:t>
            </a:r>
            <a:r>
              <a:rPr lang="en-US" altLang="ko-KR" dirty="0"/>
              <a:t>)</a:t>
            </a:r>
            <a:r>
              <a:rPr lang="ko-KR" altLang="en-US" dirty="0"/>
              <a:t>은 원 또는 곡선과 두 개 이상의 점에서 만나 그 원이나 곡선을 자르는 </a:t>
            </a:r>
            <a:r>
              <a:rPr lang="ko-KR" altLang="en-US" dirty="0" smtClean="0"/>
              <a:t>직선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219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861048"/>
            <a:ext cx="1814314" cy="1451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809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접선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접선</a:t>
            </a:r>
            <a:r>
              <a:rPr lang="en-US" altLang="ko-KR" dirty="0"/>
              <a:t>(</a:t>
            </a:r>
            <a:r>
              <a:rPr lang="ko-KR" altLang="en-US" dirty="0"/>
              <a:t>接線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곡선 </a:t>
            </a:r>
            <a:r>
              <a:rPr lang="en-US" altLang="ko-KR" dirty="0" smtClean="0"/>
              <a:t>L</a:t>
            </a:r>
            <a:r>
              <a:rPr lang="ko-KR" altLang="en-US" dirty="0"/>
              <a:t>의 </a:t>
            </a:r>
            <a:r>
              <a:rPr lang="ko-KR" altLang="en-US" dirty="0" smtClean="0"/>
              <a:t>두 점 </a:t>
            </a: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로 정의되는 </a:t>
            </a:r>
            <a:r>
              <a:rPr lang="ko-KR" altLang="en-US" dirty="0" err="1"/>
              <a:t>할선</a:t>
            </a:r>
            <a:r>
              <a:rPr lang="en-US" altLang="ko-KR" dirty="0"/>
              <a:t>AB</a:t>
            </a:r>
            <a:r>
              <a:rPr lang="ko-KR" altLang="en-US" dirty="0"/>
              <a:t>에서 점 </a:t>
            </a:r>
            <a:r>
              <a:rPr lang="en-US" altLang="ko-KR" dirty="0"/>
              <a:t>B</a:t>
            </a:r>
            <a:r>
              <a:rPr lang="ko-KR" altLang="en-US" dirty="0"/>
              <a:t>가 곡선을 따라 점 </a:t>
            </a:r>
            <a:r>
              <a:rPr lang="en-US" altLang="ko-KR" dirty="0"/>
              <a:t>A</a:t>
            </a:r>
            <a:r>
              <a:rPr lang="ko-KR" altLang="en-US" dirty="0"/>
              <a:t>에 한없이 가까워 </a:t>
            </a:r>
            <a:r>
              <a:rPr lang="ko-KR" altLang="en-US" dirty="0" err="1"/>
              <a:t>질때</a:t>
            </a:r>
            <a:r>
              <a:rPr lang="en-US" altLang="ko-KR" dirty="0"/>
              <a:t>, </a:t>
            </a:r>
            <a:r>
              <a:rPr lang="ko-KR" altLang="en-US" dirty="0"/>
              <a:t>이 새로운 선을 곡선</a:t>
            </a:r>
            <a:r>
              <a:rPr lang="en-US" altLang="ko-KR" dirty="0"/>
              <a:t>L</a:t>
            </a:r>
            <a:r>
              <a:rPr lang="ko-KR" altLang="en-US" dirty="0"/>
              <a:t>의 </a:t>
            </a:r>
            <a:r>
              <a:rPr lang="en-US" altLang="ko-KR" dirty="0"/>
              <a:t>A</a:t>
            </a:r>
            <a:r>
              <a:rPr lang="ko-KR" altLang="en-US" dirty="0"/>
              <a:t>에서 만나는 접선이라 한다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57</a:t>
            </a:fld>
            <a:endParaRPr lang="ko-KR" altLang="en-US"/>
          </a:p>
        </p:txBody>
      </p:sp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431028"/>
            <a:ext cx="2736304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43608" y="4149080"/>
            <a:ext cx="15841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A </a:t>
            </a:r>
            <a:r>
              <a:rPr lang="ko-KR" altLang="en-US" dirty="0" smtClean="0"/>
              <a:t>점과 만나는 점을 접선이고 이 점을 접점이라고 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570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기울기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기울기</a:t>
            </a:r>
            <a:r>
              <a:rPr lang="en-US" altLang="ko-KR" dirty="0" smtClean="0"/>
              <a:t>(slope</a:t>
            </a:r>
            <a:r>
              <a:rPr lang="en-US" altLang="ko-KR" dirty="0"/>
              <a:t>)</a:t>
            </a:r>
            <a:r>
              <a:rPr lang="ko-KR" altLang="en-US" dirty="0"/>
              <a:t>는 직선이 기울어진 정도를 나타내는 </a:t>
            </a:r>
            <a:r>
              <a:rPr lang="ko-KR" altLang="en-US" dirty="0" smtClean="0"/>
              <a:t>수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220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704007"/>
            <a:ext cx="27051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01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4323132"/>
            <a:ext cx="3038475" cy="906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028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평균변화율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할선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y=f(x)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A(</a:t>
            </a:r>
            <a:r>
              <a:rPr lang="en-US" altLang="ko-KR" dirty="0" err="1" smtClean="0"/>
              <a:t>a,f</a:t>
            </a:r>
            <a:r>
              <a:rPr lang="en-US" altLang="ko-KR" dirty="0" smtClean="0"/>
              <a:t>(a)), B(</a:t>
            </a:r>
            <a:r>
              <a:rPr lang="en-US" altLang="ko-KR" dirty="0" err="1" smtClean="0"/>
              <a:t>b,f</a:t>
            </a:r>
            <a:r>
              <a:rPr lang="en-US" altLang="ko-KR" dirty="0" smtClean="0"/>
              <a:t>(b))</a:t>
            </a:r>
            <a:r>
              <a:rPr lang="ko-KR" altLang="en-US" dirty="0" smtClean="0"/>
              <a:t>두 정점이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있을 때 </a:t>
            </a:r>
            <a:r>
              <a:rPr lang="ko-KR" altLang="en-US" dirty="0" err="1" smtClean="0"/>
              <a:t>두점간의</a:t>
            </a:r>
            <a:r>
              <a:rPr lang="ko-KR" altLang="en-US" dirty="0" smtClean="0"/>
              <a:t> 변화를 계산하면 곡선 위의 두 점의 기울기를 의미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</a:t>
            </a:fld>
            <a:endParaRPr lang="ko-KR" altLang="en-US"/>
          </a:p>
        </p:txBody>
      </p:sp>
      <p:pic>
        <p:nvPicPr>
          <p:cNvPr id="208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744" y="4077072"/>
            <a:ext cx="4103148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134386"/>
            <a:ext cx="2170924" cy="1913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9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018" y="3380588"/>
            <a:ext cx="9906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9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254275"/>
            <a:ext cx="315277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9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28188"/>
            <a:ext cx="13335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95736" y="3429000"/>
            <a:ext cx="585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일때</a:t>
            </a:r>
            <a:endParaRPr lang="ko-KR" alt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3771618" y="3429000"/>
            <a:ext cx="1160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라고 두면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9212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Venn diagram : </a:t>
            </a:r>
            <a:r>
              <a:rPr lang="en-US" altLang="ko-KR" dirty="0" err="1" smtClean="0"/>
              <a:t>set_text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23042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 </a:t>
            </a:r>
            <a:r>
              <a:rPr lang="ko-KR" altLang="en-US" dirty="0" smtClean="0"/>
              <a:t>각</a:t>
            </a:r>
            <a:r>
              <a:rPr lang="en-US" altLang="ko-KR" dirty="0"/>
              <a:t> </a:t>
            </a:r>
            <a:r>
              <a:rPr lang="ko-KR" altLang="en-US" dirty="0" smtClean="0"/>
              <a:t>집합에 대한 내부 텍스트를 표시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399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50" y="2924944"/>
            <a:ext cx="5753100" cy="376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719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미분기호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미분 기호 이해하기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</a:t>
            </a:fld>
            <a:endParaRPr lang="ko-KR" altLang="en-US"/>
          </a:p>
        </p:txBody>
      </p:sp>
      <p:pic>
        <p:nvPicPr>
          <p:cNvPr id="274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717032"/>
            <a:ext cx="376237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548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순간변화율</a:t>
            </a:r>
            <a:r>
              <a:rPr lang="en-US" altLang="ko-KR" dirty="0" smtClean="0"/>
              <a:t>/</a:t>
            </a:r>
            <a:r>
              <a:rPr lang="ko-KR" altLang="en-US" dirty="0" smtClean="0"/>
              <a:t>미분계수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30425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평균변화율의 극한을 취하여 함수 </a:t>
            </a:r>
            <a:r>
              <a:rPr lang="en-US" altLang="ko-KR" dirty="0"/>
              <a:t>f(x)</a:t>
            </a:r>
            <a:r>
              <a:rPr lang="ko-KR" altLang="en-US" dirty="0"/>
              <a:t>의 </a:t>
            </a:r>
            <a:r>
              <a:rPr lang="ko-KR" altLang="en-US" b="1" dirty="0"/>
              <a:t>특정 지점 </a:t>
            </a:r>
            <a:r>
              <a:rPr lang="en-US" altLang="ko-KR" b="1" dirty="0"/>
              <a:t>x</a:t>
            </a:r>
            <a:r>
              <a:rPr lang="en-US" altLang="ko-KR" dirty="0"/>
              <a:t> </a:t>
            </a:r>
            <a:r>
              <a:rPr lang="ko-KR" altLang="en-US" dirty="0"/>
              <a:t>에서 </a:t>
            </a:r>
            <a:r>
              <a:rPr lang="ko-KR" altLang="en-US" dirty="0" err="1"/>
              <a:t>변화량</a:t>
            </a:r>
            <a:r>
              <a:rPr lang="ko-KR" altLang="en-US" dirty="0"/>
              <a:t> </a:t>
            </a:r>
            <a:r>
              <a:rPr lang="en-US" altLang="ko-KR" dirty="0" err="1" smtClean="0"/>
              <a:t>Δx</a:t>
            </a:r>
            <a:r>
              <a:rPr lang="ko-KR" altLang="en-US" dirty="0" smtClean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으로 수렴할 때의 </a:t>
            </a:r>
            <a:r>
              <a:rPr lang="ko-KR" altLang="en-US" dirty="0" smtClean="0"/>
              <a:t>변화율을 순간변화율 즉 미분계수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61</a:t>
            </a:fld>
            <a:endParaRPr lang="ko-KR" altLang="en-US"/>
          </a:p>
        </p:txBody>
      </p:sp>
      <p:pic>
        <p:nvPicPr>
          <p:cNvPr id="19251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717032"/>
            <a:ext cx="427672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251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75" y="3830703"/>
            <a:ext cx="323850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252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5402328"/>
            <a:ext cx="4392489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025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순간변화율</a:t>
            </a:r>
            <a:r>
              <a:rPr lang="en-US" altLang="ko-KR" dirty="0" smtClean="0"/>
              <a:t>(</a:t>
            </a:r>
            <a:r>
              <a:rPr lang="ko-KR" altLang="en-US" dirty="0" smtClean="0"/>
              <a:t>미분계수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 흐름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접점의 기울기를 구하기 위한 흐름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</a:t>
            </a:fld>
            <a:endParaRPr lang="ko-KR" altLang="en-US"/>
          </a:p>
        </p:txBody>
      </p:sp>
      <p:pic>
        <p:nvPicPr>
          <p:cNvPr id="2242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822005"/>
            <a:ext cx="200025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2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253" y="3822005"/>
            <a:ext cx="18288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26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3822005"/>
            <a:ext cx="176212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27584" y="3356992"/>
            <a:ext cx="2000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평균변화율 구하</a:t>
            </a:r>
            <a:r>
              <a:rPr lang="ko-KR" altLang="en-US" sz="1400" dirty="0"/>
              <a:t>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89445" y="3358074"/>
            <a:ext cx="2000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미분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6325145" y="3510473"/>
            <a:ext cx="2000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mtClean="0"/>
              <a:t>순가변화율</a:t>
            </a:r>
            <a:r>
              <a:rPr lang="ko-KR" altLang="en-US" sz="1400" dirty="0" smtClean="0"/>
              <a:t> 구하</a:t>
            </a:r>
            <a:r>
              <a:rPr lang="ko-KR" altLang="en-US" sz="1400" dirty="0"/>
              <a:t>기</a:t>
            </a:r>
          </a:p>
        </p:txBody>
      </p:sp>
      <p:sp>
        <p:nvSpPr>
          <p:cNvPr id="5" name="오른쪽 화살표 4"/>
          <p:cNvSpPr/>
          <p:nvPr/>
        </p:nvSpPr>
        <p:spPr>
          <a:xfrm>
            <a:off x="2915816" y="4353803"/>
            <a:ext cx="673629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5651516" y="4315718"/>
            <a:ext cx="673629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426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645" y="5578896"/>
            <a:ext cx="190500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26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5642571"/>
            <a:ext cx="14382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614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순간변화율</a:t>
            </a:r>
            <a:r>
              <a:rPr lang="en-US" altLang="ko-KR" dirty="0" smtClean="0"/>
              <a:t>(</a:t>
            </a:r>
            <a:r>
              <a:rPr lang="ko-KR" altLang="en-US" dirty="0" smtClean="0"/>
              <a:t>미분계수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그래프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B</a:t>
            </a:r>
            <a:r>
              <a:rPr lang="ko-KR" altLang="en-US" dirty="0" smtClean="0"/>
              <a:t>점에서 </a:t>
            </a:r>
            <a:r>
              <a:rPr lang="en-US" altLang="ko-KR" dirty="0" smtClean="0"/>
              <a:t>A</a:t>
            </a:r>
            <a:r>
              <a:rPr lang="ko-KR" altLang="en-US" dirty="0" smtClean="0"/>
              <a:t>점으로 이동하면 </a:t>
            </a:r>
            <a:r>
              <a:rPr lang="ko-KR" altLang="en-US" dirty="0" err="1" smtClean="0"/>
              <a:t>한점에서</a:t>
            </a:r>
            <a:r>
              <a:rPr lang="ko-KR" altLang="en-US" dirty="0" smtClean="0"/>
              <a:t> 만나는 접선이 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</a:t>
            </a:fld>
            <a:endParaRPr lang="ko-KR" altLang="en-US"/>
          </a:p>
        </p:txBody>
      </p:sp>
      <p:pic>
        <p:nvPicPr>
          <p:cNvPr id="2078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420481"/>
            <a:ext cx="661035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033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미분가능한</a:t>
            </a:r>
            <a:r>
              <a:rPr lang="ko-KR" altLang="en-US" dirty="0"/>
              <a:t> </a:t>
            </a:r>
            <a:r>
              <a:rPr lang="ko-KR" altLang="en-US" dirty="0" smtClean="0"/>
              <a:t>함수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en-US" altLang="ko-KR" sz="2800" dirty="0" smtClean="0"/>
              <a:t>differentiable </a:t>
            </a:r>
            <a:r>
              <a:rPr lang="en-US" altLang="ko-KR" sz="2800" dirty="0"/>
              <a:t>function</a:t>
            </a:r>
            <a:endParaRPr lang="ko-KR" altLang="en-US" sz="2800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39604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미분은 함수 </a:t>
            </a:r>
            <a:r>
              <a:rPr lang="en-US" altLang="ko-KR" dirty="0"/>
              <a:t>f(x)</a:t>
            </a:r>
            <a:r>
              <a:rPr lang="ko-KR" altLang="en-US" dirty="0"/>
              <a:t>의 순간변화율을 계산하는 과정이다</a:t>
            </a:r>
            <a:r>
              <a:rPr lang="en-US" altLang="ko-KR" dirty="0"/>
              <a:t>. 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f(x)</a:t>
            </a:r>
            <a:r>
              <a:rPr lang="ko-KR" altLang="en-US" dirty="0" smtClean="0"/>
              <a:t>에서 </a:t>
            </a:r>
            <a:r>
              <a:rPr lang="ko-KR" altLang="en-US" dirty="0"/>
              <a:t>미분계수 </a:t>
            </a:r>
            <a:r>
              <a:rPr lang="en-US" altLang="ko-KR" dirty="0" smtClean="0"/>
              <a:t>f</a:t>
            </a:r>
            <a:r>
              <a:rPr lang="en-US" altLang="ko-KR" dirty="0"/>
              <a:t>'(a</a:t>
            </a:r>
            <a:r>
              <a:rPr lang="en-US" altLang="ko-KR" dirty="0" smtClean="0"/>
              <a:t>)</a:t>
            </a:r>
            <a:r>
              <a:rPr lang="en-US" altLang="ko-KR" dirty="0"/>
              <a:t> </a:t>
            </a:r>
            <a:r>
              <a:rPr lang="ko-KR" altLang="en-US" dirty="0"/>
              <a:t>가 존재할 때 </a:t>
            </a:r>
            <a:r>
              <a:rPr lang="ko-KR" altLang="en-US" b="1" dirty="0"/>
              <a:t>미분 가능</a:t>
            </a:r>
            <a:r>
              <a:rPr lang="ko-KR" altLang="en-US" dirty="0"/>
              <a:t>이라고 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err="1" smtClean="0"/>
              <a:t>정의역의</a:t>
            </a:r>
            <a:r>
              <a:rPr lang="ko-KR" altLang="en-US" dirty="0" smtClean="0"/>
              <a:t> </a:t>
            </a:r>
            <a:r>
              <a:rPr lang="ko-KR" altLang="en-US" dirty="0"/>
              <a:t>모든 점에서 </a:t>
            </a:r>
            <a:r>
              <a:rPr lang="ko-KR" altLang="en-US" dirty="0" err="1"/>
              <a:t>미분가능한</a:t>
            </a:r>
            <a:r>
              <a:rPr lang="ko-KR" altLang="en-US" dirty="0"/>
              <a:t> 함수이다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모든 곳에서 수직이 아닌 접선을 그릴 수 있다는 것이다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07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미분가능</a:t>
            </a:r>
            <a:r>
              <a:rPr lang="en-US" altLang="ko-KR" dirty="0" smtClean="0"/>
              <a:t> </a:t>
            </a:r>
            <a:endParaRPr lang="ko-KR" altLang="en-US" sz="2800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함수 </a:t>
            </a:r>
            <a:r>
              <a:rPr lang="en-US" altLang="ko-KR" dirty="0"/>
              <a:t>f</a:t>
            </a:r>
            <a:r>
              <a:rPr lang="ko-KR" altLang="en-US" dirty="0"/>
              <a:t>가 점 </a:t>
            </a:r>
            <a:r>
              <a:rPr lang="en-US" altLang="ko-KR" dirty="0"/>
              <a:t>x</a:t>
            </a:r>
            <a:r>
              <a:rPr lang="en-US" altLang="ko-KR" baseline="-25000" dirty="0"/>
              <a:t>0</a:t>
            </a:r>
            <a:r>
              <a:rPr lang="ko-KR" altLang="en-US" dirty="0"/>
              <a:t>에서 </a:t>
            </a:r>
            <a:r>
              <a:rPr lang="ko-KR" altLang="en-US" dirty="0" err="1"/>
              <a:t>미분가능하다는</a:t>
            </a:r>
            <a:r>
              <a:rPr lang="ko-KR" altLang="en-US" dirty="0"/>
              <a:t> 건 그 점에서의 </a:t>
            </a:r>
            <a:r>
              <a:rPr lang="ko-KR" altLang="en-US" dirty="0" smtClean="0"/>
              <a:t>미분</a:t>
            </a:r>
            <a:r>
              <a:rPr lang="en-US" altLang="ko-KR" dirty="0" smtClean="0"/>
              <a:t>, </a:t>
            </a:r>
            <a:r>
              <a:rPr lang="ko-KR" altLang="en-US" dirty="0"/>
              <a:t>즉 </a:t>
            </a:r>
            <a:r>
              <a:rPr lang="ko-KR" altLang="en-US" dirty="0" smtClean="0"/>
              <a:t>평균변화율의 극한이 </a:t>
            </a:r>
            <a:r>
              <a:rPr lang="ko-KR" altLang="en-US" dirty="0"/>
              <a:t>존재하는 것으로 정의된다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65</a:t>
            </a:fld>
            <a:endParaRPr lang="ko-KR" altLang="en-US"/>
          </a:p>
        </p:txBody>
      </p:sp>
      <p:pic>
        <p:nvPicPr>
          <p:cNvPr id="194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59" y="4581128"/>
            <a:ext cx="1995365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19153"/>
            <a:ext cx="4608512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764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미분계수와 </a:t>
            </a:r>
            <a:r>
              <a:rPr lang="ko-KR" altLang="en-US" dirty="0" err="1" smtClean="0"/>
              <a:t>도함수</a:t>
            </a:r>
            <a:r>
              <a:rPr lang="ko-KR" altLang="en-US" dirty="0" smtClean="0"/>
              <a:t> 차이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미분계수는 특정한 점 </a:t>
            </a:r>
            <a:r>
              <a:rPr lang="en-US" altLang="ko-KR" dirty="0" smtClean="0"/>
              <a:t>(a, f(a))</a:t>
            </a:r>
            <a:r>
              <a:rPr lang="ko-KR" altLang="en-US" dirty="0" smtClean="0"/>
              <a:t>에서 접선의 기울기를 의미하고 </a:t>
            </a:r>
            <a:r>
              <a:rPr lang="ko-KR" altLang="en-US" dirty="0" err="1" smtClean="0"/>
              <a:t>도함수는</a:t>
            </a:r>
            <a:r>
              <a:rPr lang="ko-KR" altLang="en-US" dirty="0" smtClean="0"/>
              <a:t> 임의의 점</a:t>
            </a:r>
            <a:r>
              <a:rPr lang="en-US" altLang="ko-KR" dirty="0" smtClean="0"/>
              <a:t>(x, f(x))</a:t>
            </a:r>
            <a:r>
              <a:rPr lang="ko-KR" altLang="en-US" dirty="0" smtClean="0"/>
              <a:t>에서의 접선의 기울기를 의미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547664" y="3717032"/>
            <a:ext cx="6336704" cy="20162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 x=1</a:t>
            </a:r>
            <a:r>
              <a:rPr lang="ko-KR" altLang="en-US" dirty="0" smtClean="0">
                <a:solidFill>
                  <a:schemeClr val="tx1"/>
                </a:solidFill>
              </a:rPr>
              <a:t>에서 미분계수는 </a:t>
            </a:r>
            <a:r>
              <a:rPr lang="en-US" altLang="ko-KR" dirty="0" smtClean="0">
                <a:solidFill>
                  <a:schemeClr val="tx1"/>
                </a:solidFill>
              </a:rPr>
              <a:t> f’(1) = 6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f(x)</a:t>
            </a:r>
            <a:r>
              <a:rPr lang="ko-KR" altLang="en-US" dirty="0" smtClean="0">
                <a:solidFill>
                  <a:schemeClr val="tx1"/>
                </a:solidFill>
              </a:rPr>
              <a:t>의 </a:t>
            </a:r>
            <a:r>
              <a:rPr lang="ko-KR" altLang="en-US" dirty="0" err="1" smtClean="0">
                <a:solidFill>
                  <a:schemeClr val="tx1"/>
                </a:solidFill>
              </a:rPr>
              <a:t>도함수는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f’(x) = 3x+3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도함수에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특정값이</a:t>
            </a:r>
            <a:r>
              <a:rPr lang="ko-KR" altLang="en-US" dirty="0" smtClean="0">
                <a:solidFill>
                  <a:schemeClr val="tx1"/>
                </a:solidFill>
              </a:rPr>
              <a:t> 들어가면 미분계수를 구할 수 있음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36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도함</a:t>
            </a:r>
            <a:r>
              <a:rPr lang="ko-KR" altLang="en-US" dirty="0" err="1"/>
              <a:t>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미분</a:t>
            </a:r>
            <a:r>
              <a:rPr lang="en-US" altLang="ko-KR" dirty="0"/>
              <a:t>(</a:t>
            </a:r>
            <a:r>
              <a:rPr lang="ko-KR" altLang="en-US" dirty="0"/>
              <a:t>微分</a:t>
            </a:r>
            <a:r>
              <a:rPr lang="en-US" altLang="ko-KR" dirty="0"/>
              <a:t>)</a:t>
            </a:r>
            <a:r>
              <a:rPr lang="ko-KR" altLang="en-US" dirty="0"/>
              <a:t>은 함수의 순간변화율을 구하는 계산 </a:t>
            </a:r>
            <a:r>
              <a:rPr lang="ko-KR" altLang="en-US" dirty="0" smtClean="0"/>
              <a:t>과정이고 함수를 </a:t>
            </a:r>
            <a:r>
              <a:rPr lang="ko-KR" altLang="en-US" dirty="0"/>
              <a:t>미분하여 생성되는 함수를 </a:t>
            </a:r>
            <a:r>
              <a:rPr lang="ko-KR" altLang="en-US" dirty="0" err="1" smtClean="0"/>
              <a:t>도함수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즉 미분계수의 일반화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</a:t>
            </a:fld>
            <a:endParaRPr lang="ko-KR" altLang="en-US"/>
          </a:p>
        </p:txBody>
      </p:sp>
      <p:pic>
        <p:nvPicPr>
          <p:cNvPr id="19149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87" y="4425494"/>
            <a:ext cx="2257425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49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056" y="3306412"/>
            <a:ext cx="173355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503" y="4508051"/>
            <a:ext cx="2400300" cy="69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4066803" y="4692577"/>
            <a:ext cx="720080" cy="3299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466703" y="5517232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변화률에</a:t>
            </a:r>
            <a:r>
              <a:rPr lang="ko-KR" altLang="en-US" sz="1400" dirty="0" smtClean="0"/>
              <a:t> 대해 </a:t>
            </a:r>
            <a:r>
              <a:rPr lang="en-US" altLang="ko-KR" sz="1400" dirty="0" smtClean="0"/>
              <a:t>limit(</a:t>
            </a:r>
            <a:r>
              <a:rPr lang="ko-KR" altLang="en-US" sz="1400" dirty="0" smtClean="0"/>
              <a:t>극한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 지정하면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7531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변곡점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변곡점</a:t>
            </a:r>
            <a:r>
              <a:rPr lang="en-US" altLang="ko-KR" dirty="0" smtClean="0"/>
              <a:t>(point of inflection)</a:t>
            </a:r>
            <a:r>
              <a:rPr lang="ko-KR" altLang="en-US" dirty="0" smtClean="0"/>
              <a:t>은 위로 </a:t>
            </a:r>
            <a:r>
              <a:rPr lang="ko-KR" altLang="en-US" dirty="0" err="1" smtClean="0"/>
              <a:t>볼록인</a:t>
            </a:r>
            <a:r>
              <a:rPr lang="ko-KR" altLang="en-US" dirty="0" smtClean="0"/>
              <a:t> 곡선 상태에서 오목인 곡선 상태 또는 위로 오목인 곡선상태에서 </a:t>
            </a:r>
            <a:r>
              <a:rPr lang="ko-KR" altLang="en-US" dirty="0" err="1" smtClean="0"/>
              <a:t>볼록인</a:t>
            </a:r>
            <a:r>
              <a:rPr lang="ko-KR" altLang="en-US" dirty="0" smtClean="0"/>
              <a:t> 곡선상태로 변하는 점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</a:t>
            </a:fld>
            <a:endParaRPr lang="ko-KR" altLang="en-US"/>
          </a:p>
        </p:txBody>
      </p:sp>
      <p:pic>
        <p:nvPicPr>
          <p:cNvPr id="2222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717032"/>
            <a:ext cx="4032448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65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026196"/>
            <a:ext cx="3312368" cy="185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84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변곡점의 판정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f’’(a) = 0</a:t>
            </a:r>
            <a:r>
              <a:rPr lang="ko-KR" altLang="en-US" dirty="0" smtClean="0"/>
              <a:t>되고 </a:t>
            </a:r>
            <a:r>
              <a:rPr lang="en-US" altLang="ko-KR" dirty="0" smtClean="0"/>
              <a:t>x=a</a:t>
            </a:r>
            <a:r>
              <a:rPr lang="ko-KR" altLang="en-US" dirty="0" smtClean="0"/>
              <a:t>의 좌우에서 </a:t>
            </a:r>
            <a:r>
              <a:rPr lang="en-US" altLang="ko-KR" dirty="0" smtClean="0"/>
              <a:t>f’’(x)</a:t>
            </a:r>
            <a:r>
              <a:rPr lang="ko-KR" altLang="en-US" dirty="0" smtClean="0"/>
              <a:t>의 부호가 바뀌면 점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a,f</a:t>
            </a:r>
            <a:r>
              <a:rPr lang="en-US" altLang="ko-KR" dirty="0" smtClean="0"/>
              <a:t>(a))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y=f(x)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변곡</a:t>
            </a:r>
            <a:r>
              <a:rPr lang="ko-KR" altLang="en-US" dirty="0"/>
              <a:t>점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</a:t>
            </a:fld>
            <a:endParaRPr lang="ko-KR" altLang="en-US"/>
          </a:p>
        </p:txBody>
      </p:sp>
      <p:pic>
        <p:nvPicPr>
          <p:cNvPr id="367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717032"/>
            <a:ext cx="4320480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76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5" y="4365104"/>
            <a:ext cx="3456384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189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부분집합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961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/>
              <a:t> 집합 </a:t>
            </a:r>
            <a:r>
              <a:rPr lang="en-US" altLang="ko-KR" dirty="0"/>
              <a:t>B</a:t>
            </a:r>
            <a:r>
              <a:rPr lang="ko-KR" altLang="en-US" dirty="0"/>
              <a:t>의 부분집합</a:t>
            </a:r>
            <a:r>
              <a:rPr lang="en-US" altLang="ko-KR" dirty="0"/>
              <a:t>(</a:t>
            </a:r>
            <a:r>
              <a:rPr lang="ko-KR" altLang="en-US" dirty="0"/>
              <a:t>部分集合</a:t>
            </a:r>
            <a:r>
              <a:rPr lang="en-US" altLang="ko-KR" dirty="0"/>
              <a:t>, </a:t>
            </a:r>
            <a:r>
              <a:rPr lang="en-US" altLang="ko-KR" dirty="0" smtClean="0"/>
              <a:t>subset</a:t>
            </a:r>
            <a:r>
              <a:rPr lang="en-US" altLang="ko-KR" dirty="0"/>
              <a:t>) A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/>
              <a:t>모든 원소가 </a:t>
            </a:r>
            <a:r>
              <a:rPr lang="en-US" altLang="ko-KR" dirty="0"/>
              <a:t>B</a:t>
            </a:r>
            <a:r>
              <a:rPr lang="ko-KR" altLang="en-US" dirty="0"/>
              <a:t>에도 속하는 </a:t>
            </a:r>
            <a:r>
              <a:rPr lang="ko-KR" altLang="en-US" dirty="0" smtClean="0"/>
              <a:t>집합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관계를 주로 </a:t>
            </a:r>
            <a:r>
              <a:rPr lang="en-US" altLang="ko-KR" dirty="0"/>
              <a:t>A ⊆ B</a:t>
            </a:r>
            <a:r>
              <a:rPr lang="ko-KR" altLang="en-US" dirty="0"/>
              <a:t>라 표기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245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73016"/>
            <a:ext cx="2771775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7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774069"/>
            <a:ext cx="4933081" cy="4083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219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극값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기울기가 양수에서 음수 또는 음수에서 양수로 전환되는 점 즉 미적분에서 접선기울기가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인 상태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</a:t>
            </a:fld>
            <a:endParaRPr lang="ko-KR" altLang="en-US"/>
          </a:p>
        </p:txBody>
      </p:sp>
      <p:pic>
        <p:nvPicPr>
          <p:cNvPr id="363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688" y="3933056"/>
            <a:ext cx="2714625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37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그래프 이해하기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기울기가 양수이면 위로 상승하는 그래프이고 기울기가 음수이면 아래로 하강하는 그래프이다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71</a:t>
            </a:fld>
            <a:endParaRPr lang="ko-KR" altLang="en-US"/>
          </a:p>
        </p:txBody>
      </p:sp>
      <p:pic>
        <p:nvPicPr>
          <p:cNvPr id="364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996952"/>
            <a:ext cx="506730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990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극대값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극소값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증가 상태에서 감소상태로 전환하는 </a:t>
            </a:r>
            <a:r>
              <a:rPr lang="ko-KR" altLang="en-US" dirty="0" err="1" smtClean="0"/>
              <a:t>극값을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극대값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감소상태에서 증가상태로 전환하는 </a:t>
            </a:r>
            <a:r>
              <a:rPr lang="ko-KR" altLang="en-US" dirty="0" err="1" smtClean="0"/>
              <a:t>극값을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극소값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72</a:t>
            </a:fld>
            <a:endParaRPr lang="ko-KR" altLang="en-US"/>
          </a:p>
        </p:txBody>
      </p:sp>
      <p:pic>
        <p:nvPicPr>
          <p:cNvPr id="365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3068960"/>
            <a:ext cx="4438650" cy="349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483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이계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도함수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88232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/>
              <a:t>이계도함수란</a:t>
            </a:r>
            <a:r>
              <a:rPr lang="ko-KR" altLang="en-US" dirty="0"/>
              <a:t> </a:t>
            </a:r>
            <a:r>
              <a:rPr lang="ko-KR" altLang="en-US" dirty="0" err="1"/>
              <a:t>도함수의</a:t>
            </a:r>
            <a:r>
              <a:rPr lang="ko-KR" altLang="en-US" dirty="0"/>
              <a:t> </a:t>
            </a:r>
            <a:r>
              <a:rPr lang="ko-KR" altLang="en-US" dirty="0" err="1"/>
              <a:t>도함수라는</a:t>
            </a:r>
            <a:r>
              <a:rPr lang="ko-KR" altLang="en-US" dirty="0"/>
              <a:t> 의미로서</a:t>
            </a:r>
            <a:r>
              <a:rPr lang="en-US" altLang="ko-KR" dirty="0"/>
              <a:t>, </a:t>
            </a:r>
            <a:r>
              <a:rPr lang="ko-KR" altLang="en-US" dirty="0" err="1"/>
              <a:t>본함수를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번 미분하여 얻은 </a:t>
            </a:r>
            <a:r>
              <a:rPr lang="ko-KR" altLang="en-US" dirty="0" err="1" smtClean="0"/>
              <a:t>도함수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f(x)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도함수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f’(x)</a:t>
            </a:r>
            <a:r>
              <a:rPr lang="ko-KR" altLang="en-US" dirty="0" smtClean="0"/>
              <a:t>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미분이 가능하면 </a:t>
            </a:r>
            <a:r>
              <a:rPr lang="en-US" altLang="ko-KR" dirty="0" smtClean="0"/>
              <a:t>f’(x)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도함수를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이계도함수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f’’(x)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73</a:t>
            </a:fld>
            <a:endParaRPr lang="ko-KR" altLang="en-US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4149080"/>
            <a:ext cx="523875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814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미</a:t>
            </a:r>
            <a:r>
              <a:rPr lang="ko-KR" altLang="en-US" dirty="0" smtClean="0"/>
              <a:t>분의 기본 공식 </a:t>
            </a:r>
            <a:r>
              <a:rPr lang="en-US" altLang="ko-KR" dirty="0" smtClean="0"/>
              <a:t>: 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상수의 미분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실수배</a:t>
            </a:r>
            <a:r>
              <a:rPr lang="ko-KR" altLang="en-US" dirty="0" smtClean="0"/>
              <a:t> 미분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함수의 미분에 대한 일반 공식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74</a:t>
            </a:fld>
            <a:endParaRPr lang="ko-KR" altLang="en-US"/>
          </a:p>
        </p:txBody>
      </p:sp>
      <p:pic>
        <p:nvPicPr>
          <p:cNvPr id="1986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284984"/>
            <a:ext cx="441960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90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상수미분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상수의 미분은 실제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이 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75</a:t>
            </a:fld>
            <a:endParaRPr lang="ko-KR" altLang="en-US"/>
          </a:p>
        </p:txBody>
      </p:sp>
      <p:pic>
        <p:nvPicPr>
          <p:cNvPr id="195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954153"/>
            <a:ext cx="4057650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825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상수미분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sympy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상수의 미분은 실제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이 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76</a:t>
            </a:fld>
            <a:endParaRPr lang="ko-KR" altLang="en-US"/>
          </a:p>
        </p:txBody>
      </p:sp>
      <p:pic>
        <p:nvPicPr>
          <p:cNvPr id="277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797" y="2708920"/>
            <a:ext cx="6115050" cy="353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079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실수배</a:t>
            </a:r>
            <a:r>
              <a:rPr lang="ko-KR" altLang="en-US" dirty="0" smtClean="0"/>
              <a:t> 미분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c</a:t>
            </a:r>
            <a:r>
              <a:rPr lang="ko-KR" altLang="en-US" dirty="0" smtClean="0"/>
              <a:t>라는 </a:t>
            </a:r>
            <a:r>
              <a:rPr lang="ko-KR" altLang="en-US" dirty="0" err="1" smtClean="0"/>
              <a:t>실수배를</a:t>
            </a:r>
            <a:r>
              <a:rPr lang="ko-KR" altLang="en-US" dirty="0" smtClean="0"/>
              <a:t> 가진 함수의 미분에서 </a:t>
            </a:r>
            <a:r>
              <a:rPr lang="ko-KR" altLang="en-US" dirty="0" err="1" smtClean="0"/>
              <a:t>실수배는</a:t>
            </a:r>
            <a:r>
              <a:rPr lang="ko-KR" altLang="en-US" dirty="0" smtClean="0"/>
              <a:t> 미분에 영향을 미치지 않는다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77</a:t>
            </a:fld>
            <a:endParaRPr lang="ko-KR" altLang="en-US"/>
          </a:p>
        </p:txBody>
      </p:sp>
      <p:pic>
        <p:nvPicPr>
          <p:cNvPr id="196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16" y="3861048"/>
            <a:ext cx="5143500" cy="991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342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실수배</a:t>
            </a:r>
            <a:r>
              <a:rPr lang="ko-KR" altLang="en-US" dirty="0" smtClean="0"/>
              <a:t> 미분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sympy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c</a:t>
            </a:r>
            <a:r>
              <a:rPr lang="ko-KR" altLang="en-US" dirty="0" smtClean="0"/>
              <a:t>라는 </a:t>
            </a:r>
            <a:r>
              <a:rPr lang="ko-KR" altLang="en-US" dirty="0" err="1" smtClean="0"/>
              <a:t>실수배를</a:t>
            </a:r>
            <a:r>
              <a:rPr lang="ko-KR" altLang="en-US" dirty="0" smtClean="0"/>
              <a:t> 가진 함수의 미분에서 </a:t>
            </a:r>
            <a:r>
              <a:rPr lang="ko-KR" altLang="en-US" dirty="0" err="1" smtClean="0"/>
              <a:t>실수배는</a:t>
            </a:r>
            <a:r>
              <a:rPr lang="ko-KR" altLang="en-US" dirty="0" smtClean="0"/>
              <a:t> 미분에 영향을 미치지 않는다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78</a:t>
            </a:fld>
            <a:endParaRPr lang="ko-KR" altLang="en-US"/>
          </a:p>
        </p:txBody>
      </p:sp>
      <p:pic>
        <p:nvPicPr>
          <p:cNvPr id="196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16" y="3284984"/>
            <a:ext cx="5143500" cy="991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8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581128"/>
            <a:ext cx="2752725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668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함수의 미분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 n </a:t>
            </a:r>
            <a:r>
              <a:rPr lang="ko-KR" altLang="en-US" dirty="0" smtClean="0"/>
              <a:t>이 자연수일 경우 </a:t>
            </a:r>
            <a:r>
              <a:rPr lang="en-US" altLang="ko-KR" dirty="0" err="1" smtClean="0"/>
              <a:t>x</a:t>
            </a:r>
            <a:r>
              <a:rPr lang="en-US" altLang="ko-KR" baseline="30000" dirty="0" err="1" smtClean="0"/>
              <a:t>n</a:t>
            </a:r>
            <a:r>
              <a:rPr lang="ko-KR" altLang="en-US" dirty="0" smtClean="0"/>
              <a:t>의 미분은 </a:t>
            </a:r>
            <a:r>
              <a:rPr lang="en-US" altLang="ko-KR" dirty="0" smtClean="0"/>
              <a:t>nx</a:t>
            </a:r>
            <a:r>
              <a:rPr lang="en-US" altLang="ko-KR" baseline="30000" dirty="0" smtClean="0"/>
              <a:t>n-1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79</a:t>
            </a:fld>
            <a:endParaRPr lang="ko-KR" altLang="en-US"/>
          </a:p>
        </p:txBody>
      </p:sp>
      <p:pic>
        <p:nvPicPr>
          <p:cNvPr id="197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852936"/>
            <a:ext cx="6534150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079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부분집합의 개수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집합에 대한 부분집합의 개수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244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420888"/>
            <a:ext cx="6480719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462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함수의 미분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sympy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 n </a:t>
            </a:r>
            <a:r>
              <a:rPr lang="ko-KR" altLang="en-US" dirty="0" smtClean="0"/>
              <a:t>이 자연수일 경우 </a:t>
            </a:r>
            <a:r>
              <a:rPr lang="en-US" altLang="ko-KR" dirty="0" err="1" smtClean="0"/>
              <a:t>x</a:t>
            </a:r>
            <a:r>
              <a:rPr lang="en-US" altLang="ko-KR" baseline="30000" dirty="0" err="1" smtClean="0"/>
              <a:t>n</a:t>
            </a:r>
            <a:r>
              <a:rPr lang="ko-KR" altLang="en-US" dirty="0" smtClean="0"/>
              <a:t>의 미분은 </a:t>
            </a:r>
            <a:r>
              <a:rPr lang="en-US" altLang="ko-KR" dirty="0" smtClean="0"/>
              <a:t>nx</a:t>
            </a:r>
            <a:r>
              <a:rPr lang="en-US" altLang="ko-KR" baseline="30000" dirty="0" smtClean="0"/>
              <a:t>n-1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</a:t>
            </a:fld>
            <a:endParaRPr lang="ko-KR" altLang="en-US"/>
          </a:p>
        </p:txBody>
      </p:sp>
      <p:pic>
        <p:nvPicPr>
          <p:cNvPr id="279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573016"/>
            <a:ext cx="272415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236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미분의 기본 공식 </a:t>
            </a:r>
            <a:r>
              <a:rPr lang="en-US" altLang="ko-KR" dirty="0"/>
              <a:t>: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합과 차의 미분</a:t>
            </a:r>
            <a:r>
              <a:rPr lang="en-US" altLang="ko-KR" dirty="0" smtClean="0"/>
              <a:t>, </a:t>
            </a:r>
            <a:r>
              <a:rPr lang="ko-KR" altLang="en-US" dirty="0"/>
              <a:t>곱의 미분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81</a:t>
            </a:fld>
            <a:endParaRPr lang="ko-KR" altLang="en-US"/>
          </a:p>
        </p:txBody>
      </p:sp>
      <p:pic>
        <p:nvPicPr>
          <p:cNvPr id="199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429000"/>
            <a:ext cx="428625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457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합과</a:t>
            </a:r>
            <a:r>
              <a:rPr lang="ko-KR" altLang="en-US" dirty="0" err="1"/>
              <a:t>차</a:t>
            </a:r>
            <a:r>
              <a:rPr lang="ko-KR" altLang="en-US" dirty="0" err="1" smtClean="0"/>
              <a:t>의</a:t>
            </a:r>
            <a:r>
              <a:rPr lang="ko-KR" altLang="en-US" dirty="0" smtClean="0"/>
              <a:t> 미분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sympy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두 함수 합에 대한 미분은 각 함수의 미분에 합과 같다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82</a:t>
            </a:fld>
            <a:endParaRPr lang="ko-KR" altLang="en-US"/>
          </a:p>
        </p:txBody>
      </p:sp>
      <p:pic>
        <p:nvPicPr>
          <p:cNvPr id="200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743300"/>
            <a:ext cx="4104456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470988"/>
            <a:ext cx="3457575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345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곱</a:t>
            </a:r>
            <a:r>
              <a:rPr lang="ko-KR" altLang="en-US" dirty="0" smtClean="0"/>
              <a:t>의 미분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두 함수 곱에 대한 미분은 </a:t>
            </a:r>
            <a:r>
              <a:rPr lang="en-US" altLang="ko-KR" dirty="0" smtClean="0"/>
              <a:t>f(x)</a:t>
            </a:r>
            <a:r>
              <a:rPr lang="ko-KR" altLang="en-US" dirty="0" smtClean="0"/>
              <a:t> 함수 미분과 </a:t>
            </a:r>
            <a:r>
              <a:rPr lang="en-US" altLang="ko-KR" dirty="0" smtClean="0"/>
              <a:t>g(x)</a:t>
            </a:r>
            <a:r>
              <a:rPr lang="ko-KR" altLang="en-US" dirty="0" smtClean="0"/>
              <a:t>함수의 곱 </a:t>
            </a:r>
            <a:r>
              <a:rPr lang="en-US" altLang="ko-KR" dirty="0" smtClean="0"/>
              <a:t>+ f(x)</a:t>
            </a:r>
            <a:r>
              <a:rPr lang="ko-KR" altLang="en-US" dirty="0" smtClean="0"/>
              <a:t>함수와 </a:t>
            </a:r>
            <a:r>
              <a:rPr lang="en-US" altLang="ko-KR" dirty="0" smtClean="0"/>
              <a:t>g(x)</a:t>
            </a:r>
            <a:r>
              <a:rPr lang="ko-KR" altLang="en-US" dirty="0" smtClean="0"/>
              <a:t>함수 미분의 곱과의 합과 같다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83</a:t>
            </a:fld>
            <a:endParaRPr lang="ko-KR" altLang="en-US"/>
          </a:p>
        </p:txBody>
      </p:sp>
      <p:pic>
        <p:nvPicPr>
          <p:cNvPr id="201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910" y="3717032"/>
            <a:ext cx="5686425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263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곱</a:t>
            </a:r>
            <a:r>
              <a:rPr lang="ko-KR" altLang="en-US" dirty="0" smtClean="0"/>
              <a:t>의 미분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sympy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두 함수 곱에 대한 미분은 </a:t>
            </a:r>
            <a:r>
              <a:rPr lang="en-US" altLang="ko-KR" dirty="0" smtClean="0"/>
              <a:t>f(x)</a:t>
            </a:r>
            <a:r>
              <a:rPr lang="ko-KR" altLang="en-US" dirty="0" smtClean="0"/>
              <a:t> 함수 미분과 </a:t>
            </a:r>
            <a:r>
              <a:rPr lang="en-US" altLang="ko-KR" dirty="0" smtClean="0"/>
              <a:t>g(x)</a:t>
            </a:r>
            <a:r>
              <a:rPr lang="ko-KR" altLang="en-US" dirty="0" smtClean="0"/>
              <a:t>함수의 곱 </a:t>
            </a:r>
            <a:r>
              <a:rPr lang="en-US" altLang="ko-KR" dirty="0" smtClean="0"/>
              <a:t>+ f(x)</a:t>
            </a:r>
            <a:r>
              <a:rPr lang="ko-KR" altLang="en-US" dirty="0" smtClean="0"/>
              <a:t>함수와 </a:t>
            </a:r>
            <a:r>
              <a:rPr lang="en-US" altLang="ko-KR" dirty="0" smtClean="0"/>
              <a:t>g(x)</a:t>
            </a:r>
            <a:r>
              <a:rPr lang="ko-KR" altLang="en-US" dirty="0" smtClean="0"/>
              <a:t>함수 미분의 곱과의 합과 같다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84</a:t>
            </a:fld>
            <a:endParaRPr lang="ko-KR" altLang="en-US"/>
          </a:p>
        </p:txBody>
      </p:sp>
      <p:pic>
        <p:nvPicPr>
          <p:cNvPr id="201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717032"/>
            <a:ext cx="4015218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996952"/>
            <a:ext cx="3381375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296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단순 함수의 미분 </a:t>
            </a:r>
            <a:r>
              <a:rPr lang="en-US" altLang="ko-KR" dirty="0" smtClean="0"/>
              <a:t>1 : </a:t>
            </a:r>
            <a:r>
              <a:rPr lang="en-US" altLang="ko-KR" dirty="0" err="1" smtClean="0"/>
              <a:t>sympy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단순 함수의 미분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85</a:t>
            </a:fld>
            <a:endParaRPr lang="ko-KR" altLang="en-US"/>
          </a:p>
        </p:txBody>
      </p:sp>
      <p:pic>
        <p:nvPicPr>
          <p:cNvPr id="266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551895"/>
            <a:ext cx="2524125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636912"/>
            <a:ext cx="5029200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065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단순 함수의 미분 </a:t>
            </a:r>
            <a:r>
              <a:rPr lang="en-US" altLang="ko-KR" dirty="0" smtClean="0"/>
              <a:t>2 :</a:t>
            </a:r>
            <a:r>
              <a:rPr lang="en-US" altLang="ko-KR" dirty="0" err="1" smtClean="0"/>
              <a:t>sympy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단순 함수의 미분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86</a:t>
            </a:fld>
            <a:endParaRPr lang="ko-KR" altLang="en-US"/>
          </a:p>
        </p:txBody>
      </p:sp>
      <p:pic>
        <p:nvPicPr>
          <p:cNvPr id="282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645024"/>
            <a:ext cx="1885950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852936"/>
            <a:ext cx="3514725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389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지수</a:t>
            </a:r>
            <a:r>
              <a:rPr lang="en-US" altLang="ko-KR" dirty="0" smtClean="0"/>
              <a:t>/</a:t>
            </a:r>
            <a:r>
              <a:rPr lang="ko-KR" altLang="en-US" dirty="0" smtClean="0"/>
              <a:t>로그 함수의 미분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 </a:t>
            </a:r>
            <a:r>
              <a:rPr lang="ko-KR" altLang="en-US" dirty="0"/>
              <a:t>지수</a:t>
            </a:r>
            <a:r>
              <a:rPr lang="en-US" altLang="ko-KR" dirty="0"/>
              <a:t>/</a:t>
            </a:r>
            <a:r>
              <a:rPr lang="ko-KR" altLang="en-US" dirty="0" smtClean="0"/>
              <a:t>로그함수의 </a:t>
            </a:r>
            <a:r>
              <a:rPr lang="ko-KR" altLang="en-US" dirty="0"/>
              <a:t>미분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87</a:t>
            </a:fld>
            <a:endParaRPr lang="ko-KR" altLang="en-US"/>
          </a:p>
        </p:txBody>
      </p:sp>
      <p:pic>
        <p:nvPicPr>
          <p:cNvPr id="267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789040"/>
            <a:ext cx="280987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366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삼각함수의 미분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 </a:t>
            </a:r>
            <a:r>
              <a:rPr lang="ko-KR" altLang="en-US" dirty="0"/>
              <a:t>삼각함수의 미분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88</a:t>
            </a:fld>
            <a:endParaRPr lang="ko-KR" altLang="en-US"/>
          </a:p>
        </p:txBody>
      </p:sp>
      <p:pic>
        <p:nvPicPr>
          <p:cNvPr id="268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08920"/>
            <a:ext cx="26003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263" y="3006807"/>
            <a:ext cx="2971800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622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diff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미분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5212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diff </a:t>
            </a:r>
            <a:r>
              <a:rPr lang="ko-KR" altLang="en-US" dirty="0" smtClean="0"/>
              <a:t>함수로 미분을 풀</a:t>
            </a:r>
            <a:r>
              <a:rPr lang="ko-KR" altLang="en-US" dirty="0"/>
              <a:t>이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89</a:t>
            </a:fld>
            <a:endParaRPr lang="ko-KR" altLang="en-US"/>
          </a:p>
        </p:txBody>
      </p:sp>
      <p:pic>
        <p:nvPicPr>
          <p:cNvPr id="353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950" y="2996952"/>
            <a:ext cx="6388100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111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합집합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두 </a:t>
            </a:r>
            <a:r>
              <a:rPr lang="ko-KR" altLang="en-US" dirty="0"/>
              <a:t>집합 </a:t>
            </a:r>
            <a:r>
              <a:rPr lang="en-US" altLang="ko-KR" i="1" dirty="0"/>
              <a:t>A</a:t>
            </a:r>
            <a:r>
              <a:rPr lang="en-US" altLang="ko-KR" dirty="0"/>
              <a:t>, </a:t>
            </a:r>
            <a:r>
              <a:rPr lang="en-US" altLang="ko-KR" i="1" dirty="0"/>
              <a:t>B</a:t>
            </a:r>
            <a:r>
              <a:rPr lang="ko-KR" altLang="en-US" dirty="0"/>
              <a:t>의 합집합 </a:t>
            </a:r>
            <a:r>
              <a:rPr lang="en-US" altLang="ko-KR" i="1" dirty="0"/>
              <a:t>A</a:t>
            </a:r>
            <a:r>
              <a:rPr lang="ko-KR" altLang="en-US" dirty="0"/>
              <a:t> ∪ </a:t>
            </a:r>
            <a:r>
              <a:rPr lang="en-US" altLang="ko-KR" i="1" dirty="0"/>
              <a:t>B</a:t>
            </a:r>
            <a:r>
              <a:rPr lang="ko-KR" altLang="en-US" dirty="0"/>
              <a:t>는</a:t>
            </a:r>
            <a:r>
              <a:rPr lang="en-US" altLang="ko-KR" dirty="0"/>
              <a:t>, </a:t>
            </a:r>
            <a:r>
              <a:rPr lang="en-US" altLang="ko-KR" i="1" dirty="0"/>
              <a:t>A</a:t>
            </a:r>
            <a:r>
              <a:rPr lang="ko-KR" altLang="en-US" dirty="0"/>
              <a:t>에 속하거나 </a:t>
            </a:r>
            <a:r>
              <a:rPr lang="en-US" altLang="ko-KR" i="1" dirty="0"/>
              <a:t>B</a:t>
            </a:r>
            <a:r>
              <a:rPr lang="ko-KR" altLang="en-US" dirty="0"/>
              <a:t>에 속하는 원소들로 이루어진 집합이다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239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34223"/>
            <a:ext cx="23526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96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91677"/>
            <a:ext cx="4010025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8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871192"/>
            <a:ext cx="5112568" cy="3798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404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기울기</a:t>
            </a:r>
            <a:r>
              <a:rPr lang="en-US" altLang="ko-KR" dirty="0"/>
              <a:t>(</a:t>
            </a:r>
            <a:r>
              <a:rPr lang="en-US" altLang="ko-KR" dirty="0" smtClean="0"/>
              <a:t>gradient)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33123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/>
              <a:t>기울기</a:t>
            </a:r>
            <a:r>
              <a:rPr lang="en-US" altLang="ko-KR" dirty="0"/>
              <a:t>(gradient </a:t>
            </a:r>
            <a:r>
              <a:rPr lang="ko-KR" altLang="en-US" dirty="0" err="1" smtClean="0"/>
              <a:t>그래디언트</a:t>
            </a:r>
            <a:r>
              <a:rPr lang="en-US" altLang="ko-KR" dirty="0" smtClean="0"/>
              <a:t>)</a:t>
            </a:r>
            <a:r>
              <a:rPr lang="ko-KR" altLang="en-US" dirty="0"/>
              <a:t>란 벡터 </a:t>
            </a:r>
            <a:r>
              <a:rPr lang="ko-KR" altLang="en-US" dirty="0" err="1"/>
              <a:t>미적분학에서</a:t>
            </a:r>
            <a:r>
              <a:rPr lang="ko-KR" altLang="en-US" dirty="0"/>
              <a:t> 스칼라장의 최대의 증가율을 나타내는 </a:t>
            </a:r>
            <a:r>
              <a:rPr lang="ko-KR" altLang="en-US" dirty="0" err="1"/>
              <a:t>벡터장을</a:t>
            </a:r>
            <a:r>
              <a:rPr lang="ko-KR" altLang="en-US" dirty="0"/>
              <a:t> 뜻한다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기울기를 나타내는 </a:t>
            </a:r>
            <a:r>
              <a:rPr lang="ko-KR" altLang="en-US" dirty="0" err="1"/>
              <a:t>벡터장을</a:t>
            </a:r>
            <a:r>
              <a:rPr lang="ko-KR" altLang="en-US" dirty="0"/>
              <a:t> 화살표로 표시할 때 화살표의 방향은 증가율이 최대가 되는 방향이며</a:t>
            </a:r>
            <a:r>
              <a:rPr lang="en-US" altLang="ko-KR" dirty="0"/>
              <a:t>, </a:t>
            </a:r>
            <a:r>
              <a:rPr lang="ko-KR" altLang="en-US" dirty="0"/>
              <a:t>화살표의 크기는 증가율이 최대일 때의 증가율의 크기를 나타낸다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37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기울기</a:t>
            </a:r>
            <a:r>
              <a:rPr lang="en-US" altLang="ko-KR" dirty="0"/>
              <a:t>(</a:t>
            </a:r>
            <a:r>
              <a:rPr lang="en-US" altLang="ko-KR" dirty="0" smtClean="0"/>
              <a:t>gradient)</a:t>
            </a:r>
            <a:r>
              <a:rPr lang="ko-KR" altLang="en-US" dirty="0" smtClean="0"/>
              <a:t>의 의미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752528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어느 방안의 공간 온도 분포가 </a:t>
            </a:r>
            <a:r>
              <a:rPr lang="ko-KR" altLang="en-US" dirty="0" err="1"/>
              <a:t>스칼라장</a:t>
            </a:r>
            <a:r>
              <a:rPr lang="ko-KR" altLang="en-US" dirty="0"/>
              <a:t> </a:t>
            </a:r>
            <a:r>
              <a:rPr lang="en-US" altLang="ko-KR" dirty="0"/>
              <a:t>φ</a:t>
            </a:r>
            <a:r>
              <a:rPr lang="ko-KR" altLang="en-US" dirty="0"/>
              <a:t>로 주어졌다고 가정한다</a:t>
            </a:r>
            <a:r>
              <a:rPr lang="en-US" altLang="ko-KR" dirty="0"/>
              <a:t>. </a:t>
            </a:r>
            <a:r>
              <a:rPr lang="ko-KR" altLang="en-US" dirty="0"/>
              <a:t>이 때</a:t>
            </a:r>
            <a:r>
              <a:rPr lang="en-US" altLang="ko-KR" dirty="0"/>
              <a:t>, </a:t>
            </a:r>
            <a:r>
              <a:rPr lang="ko-KR" altLang="en-US" dirty="0"/>
              <a:t>방안의 어느 한 점</a:t>
            </a:r>
            <a:r>
              <a:rPr lang="en-US" altLang="ko-KR" dirty="0"/>
              <a:t>(</a:t>
            </a:r>
            <a:r>
              <a:rPr lang="en-US" altLang="ko-KR" dirty="0" err="1"/>
              <a:t>x,y,z</a:t>
            </a:r>
            <a:r>
              <a:rPr lang="en-US" altLang="ko-KR" dirty="0"/>
              <a:t>)</a:t>
            </a:r>
            <a:r>
              <a:rPr lang="ko-KR" altLang="en-US" dirty="0"/>
              <a:t>에서의 온도는 </a:t>
            </a:r>
            <a:r>
              <a:rPr lang="en-US" altLang="ko-KR" dirty="0"/>
              <a:t>φ(</a:t>
            </a:r>
            <a:r>
              <a:rPr lang="en-US" altLang="ko-KR" dirty="0" err="1"/>
              <a:t>x,y,z</a:t>
            </a:r>
            <a:r>
              <a:rPr lang="en-US" altLang="ko-KR" dirty="0"/>
              <a:t>)</a:t>
            </a:r>
            <a:r>
              <a:rPr lang="ko-KR" altLang="en-US" dirty="0"/>
              <a:t>로 표시할 수 있다</a:t>
            </a:r>
            <a:r>
              <a:rPr lang="en-US" altLang="ko-KR" dirty="0"/>
              <a:t>. (</a:t>
            </a:r>
            <a:r>
              <a:rPr lang="ko-KR" altLang="en-US" dirty="0"/>
              <a:t>온도는 시간에 의해 변화하지 않는다고 가정</a:t>
            </a:r>
            <a:r>
              <a:rPr lang="en-US" altLang="ko-KR" dirty="0"/>
              <a:t>) </a:t>
            </a:r>
            <a:r>
              <a:rPr lang="ko-KR" altLang="en-US" dirty="0"/>
              <a:t>이 경우에 어느 한 지점에서의 기울기는 온도가 가장 빨리 증가하는 방향과 그 증가율을 나타낸다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이번에는 산이나 언덕을 가정해보자</a:t>
            </a:r>
            <a:r>
              <a:rPr lang="en-US" altLang="ko-KR" dirty="0"/>
              <a:t>. </a:t>
            </a:r>
            <a:r>
              <a:rPr lang="ko-KR" altLang="en-US" dirty="0"/>
              <a:t>어떤 지점</a:t>
            </a:r>
            <a:r>
              <a:rPr lang="en-US" altLang="ko-KR" dirty="0"/>
              <a:t>(</a:t>
            </a:r>
            <a:r>
              <a:rPr lang="en-US" altLang="ko-KR" dirty="0" err="1"/>
              <a:t>x,y</a:t>
            </a:r>
            <a:r>
              <a:rPr lang="en-US" altLang="ko-KR" dirty="0"/>
              <a:t>)</a:t>
            </a:r>
            <a:r>
              <a:rPr lang="ko-KR" altLang="en-US" dirty="0"/>
              <a:t>에서의 높이를 </a:t>
            </a:r>
            <a:r>
              <a:rPr lang="en-US" altLang="ko-KR" dirty="0"/>
              <a:t>H(</a:t>
            </a:r>
            <a:r>
              <a:rPr lang="en-US" altLang="ko-KR" dirty="0" err="1"/>
              <a:t>x,y</a:t>
            </a:r>
            <a:r>
              <a:rPr lang="en-US" altLang="ko-KR" dirty="0"/>
              <a:t>)</a:t>
            </a:r>
            <a:r>
              <a:rPr lang="ko-KR" altLang="en-US" dirty="0"/>
              <a:t>로 표현하는 경우</a:t>
            </a:r>
            <a:r>
              <a:rPr lang="en-US" altLang="ko-KR" dirty="0"/>
              <a:t>, </a:t>
            </a:r>
            <a:r>
              <a:rPr lang="ko-KR" altLang="en-US" dirty="0"/>
              <a:t>기울기는 가장 </a:t>
            </a:r>
            <a:r>
              <a:rPr lang="en-US" altLang="ko-KR" dirty="0"/>
              <a:t>(</a:t>
            </a:r>
            <a:r>
              <a:rPr lang="ko-KR" altLang="en-US" dirty="0"/>
              <a:t>위를 바라보는</a:t>
            </a:r>
            <a:r>
              <a:rPr lang="en-US" altLang="ko-KR" dirty="0"/>
              <a:t>)</a:t>
            </a:r>
            <a:r>
              <a:rPr lang="ko-KR" altLang="en-US" dirty="0"/>
              <a:t>경사가 가파른 방향과 그 경사의 크기를 나타낸다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기울기를 이용해 다른 방향의 증가율을 구하려면 기울기와 그 방향의 단위 벡터의 내적을 취하면 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기울기는 </a:t>
            </a:r>
            <a:r>
              <a:rPr lang="ko-KR" altLang="en-US" dirty="0" err="1"/>
              <a:t>무회전성</a:t>
            </a:r>
            <a:r>
              <a:rPr lang="ko-KR" altLang="en-US" dirty="0"/>
              <a:t> </a:t>
            </a:r>
            <a:r>
              <a:rPr lang="ko-KR" altLang="en-US" dirty="0" err="1"/>
              <a:t>벡터계이다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기울기 </a:t>
            </a:r>
            <a:r>
              <a:rPr lang="ko-KR" altLang="en-US" dirty="0" err="1"/>
              <a:t>벡터계에</a:t>
            </a:r>
            <a:r>
              <a:rPr lang="ko-KR" altLang="en-US" dirty="0"/>
              <a:t> 대해 </a:t>
            </a:r>
            <a:r>
              <a:rPr lang="ko-KR" altLang="en-US" dirty="0" err="1"/>
              <a:t>선적분을</a:t>
            </a:r>
            <a:r>
              <a:rPr lang="ko-KR" altLang="en-US" dirty="0"/>
              <a:t> 구하면 결과값은 경로와 상관없이 시작점과 끝점에 따라서만 변화함을 뜻한다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18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수학적 정의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5212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수학적 정의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92</a:t>
            </a:fld>
            <a:endParaRPr lang="ko-KR" altLang="en-US"/>
          </a:p>
        </p:txBody>
      </p:sp>
      <p:pic>
        <p:nvPicPr>
          <p:cNvPr id="274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20888"/>
            <a:ext cx="7591425" cy="380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197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적분</a:t>
            </a:r>
            <a:r>
              <a:rPr lang="en-US" altLang="ko-KR" dirty="0"/>
              <a:t> </a:t>
            </a:r>
            <a:r>
              <a:rPr lang="en-US" altLang="ko-KR" dirty="0" smtClean="0"/>
              <a:t>: integral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381642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 </a:t>
            </a:r>
            <a:r>
              <a:rPr lang="ko-KR" altLang="en-US" dirty="0"/>
              <a:t> </a:t>
            </a:r>
            <a:r>
              <a:rPr lang="ko-KR" altLang="en-US" dirty="0" smtClean="0"/>
              <a:t>적분이란 부정적분이나 정적분의 값을 구하는 것이고 주어진 함수를 </a:t>
            </a:r>
            <a:r>
              <a:rPr lang="ko-KR" altLang="en-US" dirty="0" err="1" smtClean="0"/>
              <a:t>적분한다라고</a:t>
            </a:r>
            <a:r>
              <a:rPr lang="ko-KR" altLang="en-US" dirty="0" smtClean="0"/>
              <a:t> 표현하면 부정적분을 구하는 것이고 구간을 주어 주어진 함수를 적분한다고 하면 정적분이라고 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45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적분</a:t>
            </a:r>
            <a:r>
              <a:rPr lang="en-US" altLang="ko-KR" dirty="0"/>
              <a:t> </a:t>
            </a:r>
            <a:r>
              <a:rPr lang="ko-KR" altLang="en-US" dirty="0" smtClean="0"/>
              <a:t>기호의 의미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 </a:t>
            </a:r>
            <a:r>
              <a:rPr lang="ko-KR" altLang="en-US" dirty="0"/>
              <a:t> </a:t>
            </a:r>
            <a:r>
              <a:rPr lang="ko-KR" altLang="en-US" dirty="0" smtClean="0"/>
              <a:t>적분은 미분된 함수에 대한 값들을 합하라는 뜻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94</a:t>
            </a:fld>
            <a:endParaRPr lang="ko-KR" altLang="en-US"/>
          </a:p>
        </p:txBody>
      </p:sp>
      <p:pic>
        <p:nvPicPr>
          <p:cNvPr id="272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005064"/>
            <a:ext cx="5524500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1043608" y="3284984"/>
            <a:ext cx="2037556" cy="428625"/>
            <a:chOff x="2267744" y="5517232"/>
            <a:chExt cx="2037556" cy="428625"/>
          </a:xfrm>
        </p:grpSpPr>
        <p:pic>
          <p:nvPicPr>
            <p:cNvPr id="272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8900" y="5517232"/>
              <a:ext cx="1676400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2390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7744" y="5517232"/>
              <a:ext cx="228600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2391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2617" y="5591522"/>
              <a:ext cx="257175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6" name="직선 화살표 연결선 5"/>
          <p:cNvCxnSpPr>
            <a:endCxn id="272391" idx="2"/>
          </p:cNvCxnSpPr>
          <p:nvPr/>
        </p:nvCxnSpPr>
        <p:spPr>
          <a:xfrm flipH="1" flipV="1">
            <a:off x="1347069" y="3645024"/>
            <a:ext cx="895896" cy="7200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5199256"/>
            <a:ext cx="28575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957803" y="538392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예시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85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부정적분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7220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부정적분</a:t>
            </a:r>
            <a:r>
              <a:rPr lang="en-US" altLang="ko-KR" dirty="0"/>
              <a:t>(</a:t>
            </a:r>
            <a:r>
              <a:rPr lang="ko-KR" altLang="en-US" dirty="0"/>
              <a:t>不定積分</a:t>
            </a:r>
            <a:r>
              <a:rPr lang="en-US" altLang="ko-KR" dirty="0" smtClean="0"/>
              <a:t>,indefinite </a:t>
            </a:r>
            <a:r>
              <a:rPr lang="en-US" altLang="ko-KR" dirty="0"/>
              <a:t>integral)</a:t>
            </a:r>
            <a:r>
              <a:rPr lang="ko-KR" altLang="en-US" dirty="0"/>
              <a:t>은 </a:t>
            </a:r>
            <a:r>
              <a:rPr lang="en-US" altLang="ko-KR" dirty="0"/>
              <a:t>(</a:t>
            </a:r>
            <a:r>
              <a:rPr lang="ko-KR" altLang="en-US" dirty="0"/>
              <a:t>모든</a:t>
            </a:r>
            <a:r>
              <a:rPr lang="en-US" altLang="ko-KR" dirty="0"/>
              <a:t>) </a:t>
            </a:r>
            <a:r>
              <a:rPr lang="ko-KR" altLang="en-US" dirty="0"/>
              <a:t>역도함수를 구하는 연산이다</a:t>
            </a:r>
            <a:r>
              <a:rPr lang="en-US" altLang="ko-KR" dirty="0"/>
              <a:t>. </a:t>
            </a:r>
            <a:r>
              <a:rPr lang="ko-KR" altLang="en-US" dirty="0"/>
              <a:t>함수 </a:t>
            </a:r>
            <a:r>
              <a:rPr lang="en-US" altLang="ko-KR" dirty="0"/>
              <a:t>f(x)</a:t>
            </a:r>
            <a:r>
              <a:rPr lang="ko-KR" altLang="en-US" dirty="0"/>
              <a:t>가 </a:t>
            </a:r>
            <a:r>
              <a:rPr lang="en-US" altLang="ko-KR" dirty="0"/>
              <a:t>F(x)</a:t>
            </a:r>
            <a:r>
              <a:rPr lang="ko-KR" altLang="en-US" dirty="0"/>
              <a:t>의 미분이면</a:t>
            </a:r>
            <a:r>
              <a:rPr lang="en-US" altLang="ko-KR" dirty="0"/>
              <a:t>, F(x)</a:t>
            </a:r>
            <a:r>
              <a:rPr lang="ko-KR" altLang="en-US" dirty="0"/>
              <a:t>는 </a:t>
            </a:r>
            <a:r>
              <a:rPr lang="en-US" altLang="ko-KR" dirty="0"/>
              <a:t>f(x)</a:t>
            </a:r>
            <a:r>
              <a:rPr lang="ko-KR" altLang="en-US" dirty="0"/>
              <a:t>의 역도함수이다</a:t>
            </a:r>
            <a:r>
              <a:rPr lang="en-US" altLang="ko-KR" dirty="0"/>
              <a:t>.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95</a:t>
            </a:fld>
            <a:endParaRPr lang="ko-KR" altLang="en-US"/>
          </a:p>
        </p:txBody>
      </p:sp>
      <p:pic>
        <p:nvPicPr>
          <p:cNvPr id="2058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91" y="4001524"/>
            <a:ext cx="4829175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42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부정적분과 미분의 관계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7220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 </a:t>
            </a:r>
            <a:r>
              <a:rPr lang="ko-KR" altLang="en-US" dirty="0"/>
              <a:t> 미분의 </a:t>
            </a:r>
            <a:r>
              <a:rPr lang="ko-KR" altLang="en-US" dirty="0" err="1"/>
              <a:t>역연산으로서</a:t>
            </a:r>
            <a:r>
              <a:rPr lang="ko-KR" altLang="en-US" dirty="0"/>
              <a:t> </a:t>
            </a:r>
            <a:r>
              <a:rPr lang="ko-KR" altLang="en-US" dirty="0" smtClean="0"/>
              <a:t>정의되는 것을  부정적분이라 함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96</a:t>
            </a:fld>
            <a:endParaRPr lang="ko-KR" altLang="en-US"/>
          </a:p>
        </p:txBody>
      </p:sp>
      <p:pic>
        <p:nvPicPr>
          <p:cNvPr id="2058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717032"/>
            <a:ext cx="3600400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778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정적분</a:t>
            </a:r>
            <a:r>
              <a:rPr lang="en-US" altLang="ko-KR" dirty="0" smtClean="0"/>
              <a:t>: definite </a:t>
            </a:r>
            <a:r>
              <a:rPr lang="en-US" altLang="ko-KR" dirty="0"/>
              <a:t>integral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664296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 </a:t>
            </a:r>
            <a:r>
              <a:rPr lang="ko-KR" altLang="en-US" dirty="0"/>
              <a:t>리만 적분에서 다루는 고전적인 정의에 따르면 실수의 척도를 사용하는 </a:t>
            </a:r>
            <a:r>
              <a:rPr lang="ko-KR" altLang="en-US" dirty="0" smtClean="0"/>
              <a:t>축도 </a:t>
            </a:r>
            <a:r>
              <a:rPr lang="ko-KR" altLang="en-US" dirty="0"/>
              <a:t>공간에 나타낼 수 있는 연속인 함수 </a:t>
            </a:r>
            <a:r>
              <a:rPr lang="en-US" altLang="ko-KR" dirty="0"/>
              <a:t>f(x)</a:t>
            </a:r>
            <a:r>
              <a:rPr lang="ko-KR" altLang="en-US" dirty="0"/>
              <a:t>에 대하여 그 함수의 </a:t>
            </a:r>
            <a:r>
              <a:rPr lang="ko-KR" altLang="en-US" dirty="0" err="1"/>
              <a:t>정의역의</a:t>
            </a:r>
            <a:r>
              <a:rPr lang="ko-KR" altLang="en-US" dirty="0"/>
              <a:t> 부분 집합을 이루는 구간 </a:t>
            </a:r>
            <a:r>
              <a:rPr lang="en-US" altLang="ko-KR" dirty="0"/>
              <a:t>[a, b] </a:t>
            </a:r>
            <a:r>
              <a:rPr lang="ko-KR" altLang="en-US" dirty="0"/>
              <a:t>에 대응하는 </a:t>
            </a:r>
            <a:r>
              <a:rPr lang="ko-KR" altLang="en-US" dirty="0" err="1"/>
              <a:t>치역으로</a:t>
            </a:r>
            <a:r>
              <a:rPr lang="ko-KR" altLang="en-US" dirty="0"/>
              <a:t> 이루어진 곡선의 리만 합의 극한을 구하는 것이다</a:t>
            </a:r>
            <a:r>
              <a:rPr lang="en-US" altLang="ko-KR" dirty="0"/>
              <a:t>. </a:t>
            </a:r>
            <a:r>
              <a:rPr lang="ko-KR" altLang="en-US" dirty="0"/>
              <a:t>이를 정적분</a:t>
            </a:r>
            <a:r>
              <a:rPr lang="en-US" altLang="ko-KR" dirty="0"/>
              <a:t>(</a:t>
            </a:r>
            <a:r>
              <a:rPr lang="ko-KR" altLang="en-US" dirty="0"/>
              <a:t>定積分</a:t>
            </a:r>
            <a:r>
              <a:rPr lang="en-US" altLang="ko-KR" dirty="0"/>
              <a:t>, </a:t>
            </a:r>
            <a:r>
              <a:rPr lang="en-US" altLang="ko-KR" dirty="0" smtClean="0"/>
              <a:t>definite </a:t>
            </a:r>
            <a:r>
              <a:rPr lang="en-US" altLang="ko-KR" dirty="0"/>
              <a:t>integral)</a:t>
            </a:r>
            <a:r>
              <a:rPr lang="ko-KR" altLang="en-US" dirty="0"/>
              <a:t>이라 한다</a:t>
            </a:r>
            <a:r>
              <a:rPr lang="en-US" altLang="ko-KR" dirty="0"/>
              <a:t>.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01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정적분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식의 이해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x</a:t>
            </a:r>
            <a:r>
              <a:rPr lang="ko-KR" altLang="en-US" dirty="0"/>
              <a:t>를 </a:t>
            </a:r>
            <a:r>
              <a:rPr lang="en-US" altLang="ko-KR" dirty="0"/>
              <a:t>a</a:t>
            </a:r>
            <a:r>
              <a:rPr lang="ko-KR" altLang="en-US" dirty="0"/>
              <a:t>부터 </a:t>
            </a:r>
            <a:r>
              <a:rPr lang="en-US" altLang="ko-KR" dirty="0"/>
              <a:t>b</a:t>
            </a:r>
            <a:r>
              <a:rPr lang="ko-KR" altLang="en-US" dirty="0"/>
              <a:t>까지 변화시키면서 </a:t>
            </a:r>
            <a:r>
              <a:rPr lang="en-US" altLang="ko-KR" dirty="0"/>
              <a:t>f(x)</a:t>
            </a:r>
            <a:r>
              <a:rPr lang="ko-KR" altLang="en-US" dirty="0"/>
              <a:t>에 </a:t>
            </a:r>
            <a:r>
              <a:rPr lang="en-US" altLang="ko-KR" dirty="0"/>
              <a:t>dx</a:t>
            </a:r>
            <a:r>
              <a:rPr lang="ko-KR" altLang="en-US" dirty="0"/>
              <a:t>를 곱한 것을 전부 </a:t>
            </a:r>
            <a:r>
              <a:rPr lang="ko-KR" altLang="en-US" dirty="0" smtClean="0"/>
              <a:t>합쳐라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98</a:t>
            </a:fld>
            <a:endParaRPr lang="ko-KR" altLang="en-US"/>
          </a:p>
        </p:txBody>
      </p:sp>
      <p:pic>
        <p:nvPicPr>
          <p:cNvPr id="271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141" y="3501008"/>
            <a:ext cx="4648200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677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일반 적분 공식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sympy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X</a:t>
            </a:r>
            <a:r>
              <a:rPr lang="ko-KR" altLang="en-US" dirty="0" smtClean="0"/>
              <a:t>에 대한 적분은 </a:t>
            </a:r>
            <a:r>
              <a:rPr lang="en-US" altLang="ko-KR" dirty="0" smtClean="0"/>
              <a:t>1/n+1*x**n+1</a:t>
            </a:r>
            <a:r>
              <a:rPr lang="ko-KR" altLang="en-US" dirty="0" smtClean="0"/>
              <a:t>로 처리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99</a:t>
            </a:fld>
            <a:endParaRPr lang="ko-KR" altLang="en-US"/>
          </a:p>
        </p:txBody>
      </p:sp>
      <p:pic>
        <p:nvPicPr>
          <p:cNvPr id="283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933056"/>
            <a:ext cx="31146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941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116147</TotalTime>
  <Words>6978</Words>
  <Application>Microsoft Office PowerPoint</Application>
  <PresentationFormat>화면 슬라이드 쇼(4:3)</PresentationFormat>
  <Paragraphs>1380</Paragraphs>
  <Slides>296</Slides>
  <Notes>0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296</vt:i4>
      </vt:variant>
    </vt:vector>
  </HeadingPairs>
  <TitlesOfParts>
    <vt:vector size="298" baseType="lpstr">
      <vt:lpstr>가을</vt:lpstr>
      <vt:lpstr>수식</vt:lpstr>
      <vt:lpstr>Python  확률과 통계 기초 이해</vt:lpstr>
      <vt:lpstr>집합 기초 </vt:lpstr>
      <vt:lpstr>집합 정의</vt:lpstr>
      <vt:lpstr>원소나열법/조건제시법</vt:lpstr>
      <vt:lpstr>Venn diagram 그리기</vt:lpstr>
      <vt:lpstr>Venn diagram : set_text</vt:lpstr>
      <vt:lpstr>부분집합</vt:lpstr>
      <vt:lpstr>부분집합의 개수</vt:lpstr>
      <vt:lpstr>합집합</vt:lpstr>
      <vt:lpstr>교집합</vt:lpstr>
      <vt:lpstr>여집합</vt:lpstr>
      <vt:lpstr>합집합과 교집합의 여집합</vt:lpstr>
      <vt:lpstr>차집합</vt:lpstr>
      <vt:lpstr>추이적 관계</vt:lpstr>
      <vt:lpstr>Set 타입</vt:lpstr>
      <vt:lpstr>Set 타입 – 생성시 주의</vt:lpstr>
      <vt:lpstr>Set 타입 – 생성</vt:lpstr>
      <vt:lpstr>Set 타입 – 검색</vt:lpstr>
      <vt:lpstr>수열과 극한 </vt:lpstr>
      <vt:lpstr> 급수(級數,series, ∑an)</vt:lpstr>
      <vt:lpstr>급수의 표현 1</vt:lpstr>
      <vt:lpstr>급수의 표현 2</vt:lpstr>
      <vt:lpstr>급수의 일반적인 성질</vt:lpstr>
      <vt:lpstr>급수의 일반적인 성질</vt:lpstr>
      <vt:lpstr> 유한급수 , 무한급수</vt:lpstr>
      <vt:lpstr> 등차급수</vt:lpstr>
      <vt:lpstr> 등비급수</vt:lpstr>
      <vt:lpstr> 수열</vt:lpstr>
      <vt:lpstr> 등차수열</vt:lpstr>
      <vt:lpstr> 공차</vt:lpstr>
      <vt:lpstr>등차 수열의 합 : 등차급수 </vt:lpstr>
      <vt:lpstr>등차 수열의 합의 산식 </vt:lpstr>
      <vt:lpstr> 등차수열의 합 1</vt:lpstr>
      <vt:lpstr> 등차수열의 합 2</vt:lpstr>
      <vt:lpstr>초기값이 중간부터 오는 경우</vt:lpstr>
      <vt:lpstr> 등비수열</vt:lpstr>
      <vt:lpstr> 공비</vt:lpstr>
      <vt:lpstr>등비 수열의 합 : 등비급수 </vt:lpstr>
      <vt:lpstr> 등비수열의 합</vt:lpstr>
      <vt:lpstr> 등비수열의 합 예시 </vt:lpstr>
      <vt:lpstr> 등비수열의 합 예시</vt:lpstr>
      <vt:lpstr> 수열의 극한</vt:lpstr>
      <vt:lpstr> 부분합 급수</vt:lpstr>
      <vt:lpstr>무한수열과 극한</vt:lpstr>
      <vt:lpstr>수렴</vt:lpstr>
      <vt:lpstr>발산</vt:lpstr>
      <vt:lpstr>극한의 기본 성질</vt:lpstr>
      <vt:lpstr>미적분 </vt:lpstr>
      <vt:lpstr>함수의 극한</vt:lpstr>
      <vt:lpstr>좌극한값/우극한값</vt:lpstr>
      <vt:lpstr>함수의 연속</vt:lpstr>
      <vt:lpstr>함수의 극한의 수렴</vt:lpstr>
      <vt:lpstr>함수 극한의 성질</vt:lpstr>
      <vt:lpstr>지수함수</vt:lpstr>
      <vt:lpstr> limit 함수 : 극한</vt:lpstr>
      <vt:lpstr>할선</vt:lpstr>
      <vt:lpstr>접선</vt:lpstr>
      <vt:lpstr>기울기</vt:lpstr>
      <vt:lpstr>평균변화율 : 할선</vt:lpstr>
      <vt:lpstr>미분기호</vt:lpstr>
      <vt:lpstr>순간변화율/미분계수 </vt:lpstr>
      <vt:lpstr>순간변화율(미분계수) 흐름</vt:lpstr>
      <vt:lpstr>순간변화율(미분계수)의 그래프</vt:lpstr>
      <vt:lpstr>미분가능한 함수 : differentiable function</vt:lpstr>
      <vt:lpstr>미분가능 </vt:lpstr>
      <vt:lpstr>미분계수와 도함수 차이</vt:lpstr>
      <vt:lpstr>도함수</vt:lpstr>
      <vt:lpstr>변곡점</vt:lpstr>
      <vt:lpstr>변곡점의 판정</vt:lpstr>
      <vt:lpstr>극값</vt:lpstr>
      <vt:lpstr>그래프 이해하기 </vt:lpstr>
      <vt:lpstr>극대값, 극소값</vt:lpstr>
      <vt:lpstr>이계 도함수</vt:lpstr>
      <vt:lpstr>미분의 기본 공식 : 1</vt:lpstr>
      <vt:lpstr>상수미분</vt:lpstr>
      <vt:lpstr>상수미분 : sympy</vt:lpstr>
      <vt:lpstr>실수배 미분</vt:lpstr>
      <vt:lpstr>실수배 미분 : sympy</vt:lpstr>
      <vt:lpstr>함수의 미분</vt:lpstr>
      <vt:lpstr>함수의 미분 : sympy</vt:lpstr>
      <vt:lpstr>미분의 기본 공식 : 2</vt:lpstr>
      <vt:lpstr>합과차의 미분 : sympy</vt:lpstr>
      <vt:lpstr>곱의 미분</vt:lpstr>
      <vt:lpstr>곱의 미분 : sympy</vt:lpstr>
      <vt:lpstr>단순 함수의 미분 1 : sympy</vt:lpstr>
      <vt:lpstr>단순 함수의 미분 2 :sympy</vt:lpstr>
      <vt:lpstr>지수/로그 함수의 미분</vt:lpstr>
      <vt:lpstr>삼각함수의 미분</vt:lpstr>
      <vt:lpstr> diff 함수 : 미분</vt:lpstr>
      <vt:lpstr>기울기(gradient)</vt:lpstr>
      <vt:lpstr>기울기(gradient)의 의미</vt:lpstr>
      <vt:lpstr>수학적 정의</vt:lpstr>
      <vt:lpstr>적분 : integral</vt:lpstr>
      <vt:lpstr>적분 기호의 의미</vt:lpstr>
      <vt:lpstr>부정적분</vt:lpstr>
      <vt:lpstr>부정적분과 미분의 관계</vt:lpstr>
      <vt:lpstr>정적분: definite integral</vt:lpstr>
      <vt:lpstr>정적분: 식의 이해</vt:lpstr>
      <vt:lpstr>일반 적분 공식 : sympy</vt:lpstr>
      <vt:lpstr>상수와 함수: sympy</vt:lpstr>
      <vt:lpstr>n차 함수: sympy</vt:lpstr>
      <vt:lpstr>함수의 곱: sympy</vt:lpstr>
      <vt:lpstr>도함수와 함수 곱: sympy</vt:lpstr>
      <vt:lpstr>일반 적분 공식</vt:lpstr>
      <vt:lpstr>일반 적분 공식</vt:lpstr>
      <vt:lpstr>치환적분 공식</vt:lpstr>
      <vt:lpstr>분수 적분 공식</vt:lpstr>
      <vt:lpstr>무리함수 적분공식</vt:lpstr>
      <vt:lpstr>로그/지수함수 적분공식</vt:lpstr>
      <vt:lpstr>삼각함수 적분공식</vt:lpstr>
      <vt:lpstr>경우의 수 </vt:lpstr>
      <vt:lpstr>경우의 수 (number of cases)</vt:lpstr>
      <vt:lpstr>합의 법칙</vt:lpstr>
      <vt:lpstr>곱의 법칙</vt:lpstr>
      <vt:lpstr>합/곱의 법칙 구별</vt:lpstr>
      <vt:lpstr>곱의 법칙:데카르트 곱</vt:lpstr>
      <vt:lpstr>순열</vt:lpstr>
      <vt:lpstr>순열 예시</vt:lpstr>
      <vt:lpstr>Itertools:permutations</vt:lpstr>
      <vt:lpstr> 동일한 값이 있는 순열</vt:lpstr>
      <vt:lpstr>중복순열 : itertools.product</vt:lpstr>
      <vt:lpstr>조합</vt:lpstr>
      <vt:lpstr>Itertools.combinations</vt:lpstr>
      <vt:lpstr>중복조합 </vt:lpstr>
      <vt:lpstr>확률 용어 </vt:lpstr>
      <vt:lpstr>확률</vt:lpstr>
      <vt:lpstr>확률의 3가지 공리 </vt:lpstr>
      <vt:lpstr>확률의 종류 </vt:lpstr>
      <vt:lpstr>수학적 확률</vt:lpstr>
      <vt:lpstr>경우의 수를 이용</vt:lpstr>
      <vt:lpstr>상대도수</vt:lpstr>
      <vt:lpstr>실험</vt:lpstr>
      <vt:lpstr>시행(trial)</vt:lpstr>
      <vt:lpstr>표본공간(sample space) </vt:lpstr>
      <vt:lpstr>사건</vt:lpstr>
      <vt:lpstr>주사위 시행에 대한 사건 예시</vt:lpstr>
      <vt:lpstr>주요 사건들</vt:lpstr>
      <vt:lpstr>독립</vt:lpstr>
      <vt:lpstr>독립사건</vt:lpstr>
      <vt:lpstr>종속사건</vt:lpstr>
      <vt:lpstr>배반사건</vt:lpstr>
      <vt:lpstr>확률의  기본 법칙 정리 </vt:lpstr>
      <vt:lpstr>독립시행의 확률</vt:lpstr>
      <vt:lpstr>독립시행 예시</vt:lpstr>
      <vt:lpstr>독립시행 예시</vt:lpstr>
      <vt:lpstr>확률의 덧셈정리 조건</vt:lpstr>
      <vt:lpstr>곱셈법칙 조건 : 결합확률</vt:lpstr>
      <vt:lpstr>조건부 확률</vt:lpstr>
      <vt:lpstr>조건부 확률공식 : 벤다이어그램</vt:lpstr>
      <vt:lpstr>조건부 확률공식 유도</vt:lpstr>
      <vt:lpstr>조건부 확률공식 : 예시</vt:lpstr>
      <vt:lpstr>조건부 확률 예시 1</vt:lpstr>
      <vt:lpstr>조건부 확률 예시 2</vt:lpstr>
      <vt:lpstr>파이썬 예시 </vt:lpstr>
      <vt:lpstr>베이즈 정리</vt:lpstr>
      <vt:lpstr>베이즈 사용 이유</vt:lpstr>
      <vt:lpstr>베이즈 정리 용어</vt:lpstr>
      <vt:lpstr>베이즈 정리 산식  1</vt:lpstr>
      <vt:lpstr>베이즈 정리 산식  2</vt:lpstr>
      <vt:lpstr>베이즈 정리 산식  3</vt:lpstr>
      <vt:lpstr>베이즈 정리 산식 4 : 전체</vt:lpstr>
      <vt:lpstr>확률변수,확률분포, 확률함수 기초 </vt:lpstr>
      <vt:lpstr>확률변수</vt:lpstr>
      <vt:lpstr>이산확률변수</vt:lpstr>
      <vt:lpstr>연속확률변수</vt:lpstr>
      <vt:lpstr>확률분포</vt:lpstr>
      <vt:lpstr>이산확률분포</vt:lpstr>
      <vt:lpstr>이산확률분포의 성질</vt:lpstr>
      <vt:lpstr>연속확률분포</vt:lpstr>
      <vt:lpstr>연속균등분포</vt:lpstr>
      <vt:lpstr>정규분포 </vt:lpstr>
      <vt:lpstr> Die: 이산확률변수 생성</vt:lpstr>
      <vt:lpstr> given : 특정 사건을 배정</vt:lpstr>
      <vt:lpstr>이산균등분표</vt:lpstr>
      <vt:lpstr>연속균등분포 예시</vt:lpstr>
      <vt:lpstr>정규분포 예시 </vt:lpstr>
      <vt:lpstr>확률함수</vt:lpstr>
      <vt:lpstr>확률질량함수</vt:lpstr>
      <vt:lpstr>확률질량함수 예시</vt:lpstr>
      <vt:lpstr>확률밀도함수</vt:lpstr>
      <vt:lpstr>누적분포함수</vt:lpstr>
      <vt:lpstr>확률질량함수: binomial 예시</vt:lpstr>
      <vt:lpstr>확률밀도함수: normal 예시</vt:lpstr>
      <vt:lpstr> density : 이산형 데이터</vt:lpstr>
      <vt:lpstr> density : 연속형 데이터</vt:lpstr>
      <vt:lpstr> 누적분포함수 예시 : 균등분포</vt:lpstr>
      <vt:lpstr> 누적분포함수 예시 : 정규분포</vt:lpstr>
      <vt:lpstr> numpy.random  array  생성하기</vt:lpstr>
      <vt:lpstr> rand : uniform distribution</vt:lpstr>
      <vt:lpstr> randn : "standard normal"distribution </vt:lpstr>
      <vt:lpstr> randint</vt:lpstr>
      <vt:lpstr> random_sample</vt:lpstr>
      <vt:lpstr> ranf</vt:lpstr>
      <vt:lpstr> random</vt:lpstr>
      <vt:lpstr>RandomState : 생성</vt:lpstr>
      <vt:lpstr>RandomState :seed/get_state</vt:lpstr>
      <vt:lpstr> seed </vt:lpstr>
      <vt:lpstr>Binomial : 이항분포</vt:lpstr>
      <vt:lpstr>Uniform </vt:lpstr>
      <vt:lpstr>standard_normal </vt:lpstr>
      <vt:lpstr> permutation</vt:lpstr>
      <vt:lpstr>choice : replace 속성 </vt:lpstr>
      <vt:lpstr>shuffle</vt:lpstr>
      <vt:lpstr>확률변수의  기대값(평균) </vt:lpstr>
      <vt:lpstr>확률변수의 기대값</vt:lpstr>
      <vt:lpstr>이산확률변수의 기대값</vt:lpstr>
      <vt:lpstr>연속확률변수의 기대값</vt:lpstr>
      <vt:lpstr>기대값의 연산법칙</vt:lpstr>
      <vt:lpstr>이산확률변수의 기대값 예시</vt:lpstr>
      <vt:lpstr>기대값 E(5X+3) 예시</vt:lpstr>
      <vt:lpstr>Y = 10X**2 기대값</vt:lpstr>
      <vt:lpstr>하나의 주사위 : 기대값,분산</vt:lpstr>
      <vt:lpstr>확률변수의  분산/표준편차 </vt:lpstr>
      <vt:lpstr>확률변수의 분산</vt:lpstr>
      <vt:lpstr>분산의 연산법칙 1</vt:lpstr>
      <vt:lpstr>분산의 연산법칙 2</vt:lpstr>
      <vt:lpstr>확률변수의 분산식</vt:lpstr>
      <vt:lpstr>확률변수의 분산식  변형</vt:lpstr>
      <vt:lpstr>확률변수의 분산식</vt:lpstr>
      <vt:lpstr>연속확률변수의 분산식</vt:lpstr>
      <vt:lpstr>확률변수의 표준편차</vt:lpstr>
      <vt:lpstr>확률변수의 표준편차식</vt:lpstr>
      <vt:lpstr>연속확률변수의 표준편차식</vt:lpstr>
      <vt:lpstr>확률변수의 공분산</vt:lpstr>
      <vt:lpstr>확률변수의 공분산 식</vt:lpstr>
      <vt:lpstr>공분산의 연산법칙</vt:lpstr>
      <vt:lpstr>통계 </vt:lpstr>
      <vt:lpstr>통계</vt:lpstr>
      <vt:lpstr>통계학의 종류</vt:lpstr>
      <vt:lpstr>확률과 통계 비교</vt:lpstr>
      <vt:lpstr>통계 분석</vt:lpstr>
      <vt:lpstr>전수조사</vt:lpstr>
      <vt:lpstr>모집단과 표본의 관계</vt:lpstr>
      <vt:lpstr>평균/표준편차/ 분산 기호</vt:lpstr>
      <vt:lpstr>통계 데이터의 정리   </vt:lpstr>
      <vt:lpstr>모집단</vt:lpstr>
      <vt:lpstr>모수</vt:lpstr>
      <vt:lpstr>표본</vt:lpstr>
      <vt:lpstr>표집 :sampling</vt:lpstr>
      <vt:lpstr>통계량</vt:lpstr>
      <vt:lpstr>표본분포</vt:lpstr>
      <vt:lpstr>수리적 통계 변수</vt:lpstr>
      <vt:lpstr>데이터 분석적  통계 변수</vt:lpstr>
      <vt:lpstr>가설검증</vt:lpstr>
      <vt:lpstr>모수의 추정</vt:lpstr>
      <vt:lpstr>신뢰수준</vt:lpstr>
      <vt:lpstr>신뢰구간</vt:lpstr>
      <vt:lpstr>데이터의 정리</vt:lpstr>
      <vt:lpstr>도수분포표 (frequency table)</vt:lpstr>
      <vt:lpstr>도수분포표 : 그리는 단계</vt:lpstr>
      <vt:lpstr>도수분포표의  평균</vt:lpstr>
      <vt:lpstr>히스토그램</vt:lpstr>
      <vt:lpstr>히스토그램 형태의 특징</vt:lpstr>
      <vt:lpstr>중심위치의 척도   </vt:lpstr>
      <vt:lpstr>산출평균: arithmetic mean </vt:lpstr>
      <vt:lpstr>기하평균: geometric mean </vt:lpstr>
      <vt:lpstr>조화평균 </vt:lpstr>
      <vt:lpstr>중앙값: median</vt:lpstr>
      <vt:lpstr>최빈값: mode</vt:lpstr>
      <vt:lpstr>평균/중간값/최빈값 : scipy</vt:lpstr>
      <vt:lpstr>평균/중간값/최빈값 : scipy</vt:lpstr>
      <vt:lpstr>평균/중간값/최빈값 : statistics</vt:lpstr>
      <vt:lpstr>평균/중간값/최빈값 : numpy</vt:lpstr>
      <vt:lpstr>산포/ 산포의 척도   </vt:lpstr>
      <vt:lpstr>산포</vt:lpstr>
      <vt:lpstr>산포의 척도</vt:lpstr>
      <vt:lpstr>사분위수</vt:lpstr>
      <vt:lpstr>범위</vt:lpstr>
      <vt:lpstr>변동계수</vt:lpstr>
      <vt:lpstr>왜도</vt:lpstr>
      <vt:lpstr>첨도</vt:lpstr>
      <vt:lpstr>두개 이상의  연속 변수 정리   - 분산/표준편차 </vt:lpstr>
      <vt:lpstr>분산 </vt:lpstr>
      <vt:lpstr>모분산 : population variance</vt:lpstr>
      <vt:lpstr>표본분산 : variance</vt:lpstr>
      <vt:lpstr> pvariance</vt:lpstr>
      <vt:lpstr>variance</vt:lpstr>
      <vt:lpstr> variance/pvariance</vt:lpstr>
      <vt:lpstr>variance</vt:lpstr>
      <vt:lpstr>편차</vt:lpstr>
      <vt:lpstr>편차의 특징</vt:lpstr>
      <vt:lpstr>Standard deviation</vt:lpstr>
      <vt:lpstr> stdev/pstdev</vt:lpstr>
      <vt:lpstr>std</vt:lpstr>
      <vt:lpstr> scipy 분산과 표준편차</vt:lpstr>
      <vt:lpstr> scipy.stats 모듈 분산과 표준편차</vt:lpstr>
      <vt:lpstr>두개 이상의  연속 변수 정리   - 상관관계 </vt:lpstr>
      <vt:lpstr>상관분석</vt:lpstr>
      <vt:lpstr>변화요인</vt:lpstr>
      <vt:lpstr>공분산(Covariance)</vt:lpstr>
      <vt:lpstr>공분산 산식</vt:lpstr>
      <vt:lpstr>공분산 성질</vt:lpstr>
      <vt:lpstr>상관계수</vt:lpstr>
      <vt:lpstr>상관계수 공식 구조</vt:lpstr>
      <vt:lpstr>상관관계 정도</vt:lpstr>
      <vt:lpstr>상관계수 : numpy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1701</cp:revision>
  <dcterms:created xsi:type="dcterms:W3CDTF">2015-12-01T07:34:30Z</dcterms:created>
  <dcterms:modified xsi:type="dcterms:W3CDTF">2017-02-06T08:39:09Z</dcterms:modified>
</cp:coreProperties>
</file>